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slideLayouts/slideLayout44.xml" ContentType="application/vnd.openxmlformats-officedocument.presentationml.slideLayout+xml"/>
  <Override PartName="/ppt/theme/theme9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0.xml" ContentType="application/vnd.openxmlformats-officedocument.theme+xml"/>
  <Override PartName="/ppt/slideLayouts/slideLayout47.xml" ContentType="application/vnd.openxmlformats-officedocument.presentationml.slideLayout+xml"/>
  <Override PartName="/ppt/theme/theme11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58" r:id="rId5"/>
    <p:sldMasterId id="2147483682" r:id="rId6"/>
    <p:sldMasterId id="2147483691" r:id="rId7"/>
    <p:sldMasterId id="2147483695" r:id="rId8"/>
    <p:sldMasterId id="2147483699" r:id="rId9"/>
    <p:sldMasterId id="2147483719" r:id="rId10"/>
    <p:sldMasterId id="2147483721" r:id="rId11"/>
    <p:sldMasterId id="2147483723" r:id="rId12"/>
    <p:sldMasterId id="2147483725" r:id="rId13"/>
    <p:sldMasterId id="2147483710" r:id="rId14"/>
    <p:sldMasterId id="2147483729" r:id="rId15"/>
  </p:sldMasterIdLst>
  <p:notesMasterIdLst>
    <p:notesMasterId r:id="rId45"/>
  </p:notesMasterIdLst>
  <p:handoutMasterIdLst>
    <p:handoutMasterId r:id="rId46"/>
  </p:handoutMasterIdLst>
  <p:sldIdLst>
    <p:sldId id="2019" r:id="rId16"/>
    <p:sldId id="2045" r:id="rId17"/>
    <p:sldId id="2046" r:id="rId18"/>
    <p:sldId id="2047" r:id="rId19"/>
    <p:sldId id="2023" r:id="rId20"/>
    <p:sldId id="2024" r:id="rId21"/>
    <p:sldId id="2043" r:id="rId22"/>
    <p:sldId id="2044" r:id="rId23"/>
    <p:sldId id="1897" r:id="rId24"/>
    <p:sldId id="2025" r:id="rId25"/>
    <p:sldId id="1891" r:id="rId26"/>
    <p:sldId id="1873" r:id="rId27"/>
    <p:sldId id="1874" r:id="rId28"/>
    <p:sldId id="1875" r:id="rId29"/>
    <p:sldId id="1876" r:id="rId30"/>
    <p:sldId id="1877" r:id="rId31"/>
    <p:sldId id="1878" r:id="rId32"/>
    <p:sldId id="1879" r:id="rId33"/>
    <p:sldId id="2028" r:id="rId34"/>
    <p:sldId id="2030" r:id="rId35"/>
    <p:sldId id="2032" r:id="rId36"/>
    <p:sldId id="2037" r:id="rId37"/>
    <p:sldId id="2038" r:id="rId38"/>
    <p:sldId id="2036" r:id="rId39"/>
    <p:sldId id="2035" r:id="rId40"/>
    <p:sldId id="2040" r:id="rId41"/>
    <p:sldId id="2041" r:id="rId42"/>
    <p:sldId id="2031" r:id="rId43"/>
    <p:sldId id="204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JDOE Homelessness Relief" id="{234EF243-6FE0-439F-B72A-225468E9406D}">
          <p14:sldIdLst>
            <p14:sldId id="2019"/>
            <p14:sldId id="2045"/>
            <p14:sldId id="2046"/>
            <p14:sldId id="2047"/>
            <p14:sldId id="2023"/>
            <p14:sldId id="2024"/>
            <p14:sldId id="2043"/>
            <p14:sldId id="2044"/>
            <p14:sldId id="1897"/>
            <p14:sldId id="2025"/>
            <p14:sldId id="1891"/>
            <p14:sldId id="1873"/>
            <p14:sldId id="1874"/>
            <p14:sldId id="1875"/>
            <p14:sldId id="1876"/>
            <p14:sldId id="1877"/>
            <p14:sldId id="1878"/>
            <p14:sldId id="1879"/>
            <p14:sldId id="2028"/>
            <p14:sldId id="2030"/>
            <p14:sldId id="2032"/>
            <p14:sldId id="2037"/>
            <p14:sldId id="2038"/>
            <p14:sldId id="2036"/>
            <p14:sldId id="2035"/>
            <p14:sldId id="2040"/>
            <p14:sldId id="2041"/>
            <p14:sldId id="2031"/>
            <p14:sldId id="204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, Peter" initials="FP" lastIdx="12" clrIdx="0">
    <p:extLst>
      <p:ext uri="{19B8F6BF-5375-455C-9EA6-DF929625EA0E}">
        <p15:presenceInfo xmlns:p15="http://schemas.microsoft.com/office/powerpoint/2012/main" userId="S::pfrank@doe.nj.gov::1fa809db-4681-424a-93c4-17c3613d38d5" providerId="AD"/>
      </p:ext>
    </p:extLst>
  </p:cmAuthor>
  <p:cmAuthor id="2" name="Ehling, Kathleen" initials="EK" lastIdx="3" clrIdx="1">
    <p:extLst>
      <p:ext uri="{19B8F6BF-5375-455C-9EA6-DF929625EA0E}">
        <p15:presenceInfo xmlns:p15="http://schemas.microsoft.com/office/powerpoint/2012/main" userId="S::kehling@doe.nj.gov::0e8e584d-e448-49b8-afc8-3a6c7b8b3d7d" providerId="AD"/>
      </p:ext>
    </p:extLst>
  </p:cmAuthor>
  <p:cmAuthor id="3" name="Doherty-Azzinaro, Kim" initials="DK" lastIdx="2" clrIdx="2">
    <p:extLst>
      <p:ext uri="{19B8F6BF-5375-455C-9EA6-DF929625EA0E}">
        <p15:presenceInfo xmlns:p15="http://schemas.microsoft.com/office/powerpoint/2012/main" userId="S::kazzinar@doe.nj.gov::2b50f6e3-1efa-4765-8edf-96a09a6cf8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863"/>
    <a:srgbClr val="E9EBF5"/>
    <a:srgbClr val="D0D5EA"/>
    <a:srgbClr val="6E240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27" autoAdjust="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CA4259-EAE7-46D8-9E95-EECF222633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A12993-B11F-4A1A-9605-19E2237870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25AFB-E73E-4C47-BA4D-95B867A1CC07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05770-E5EF-402C-9691-9BF7CF31DC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4CEE4-A16C-4F67-915C-EEEA190ED3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FD18C-D8A1-484B-BA09-7DA4094F37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15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AC223-25EB-40B2-9538-010511AACFA5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A44F7-5F69-4F06-8F30-FB0E6EC0A1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5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Anthony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FC84A-B61C-4A46-BCC0-0080EAFB636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078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Anthony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FC84A-B61C-4A46-BCC0-0080EAFB636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83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FC84A-B61C-4A46-BCC0-0080EAFB636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650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Anthony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FC84A-B61C-4A46-BCC0-0080EAFB636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21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FC84A-B61C-4A46-BCC0-0080EAFB636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861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Anthony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FC84A-B61C-4A46-BCC0-0080EAFB636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00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Anthony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FC84A-B61C-4A46-BCC0-0080EAFB636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14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Peggy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FC84A-B61C-4A46-BCC0-0080EAFB636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15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Kathy</a:t>
            </a:r>
          </a:p>
          <a:p>
            <a:endParaRPr lang="en-US" dirty="0"/>
          </a:p>
          <a:p>
            <a:r>
              <a:rPr lang="en-US" dirty="0"/>
              <a:t>The next few slides review the allowable uses of the ESSER funds.</a:t>
            </a:r>
          </a:p>
          <a:p>
            <a:endParaRPr lang="en-US" dirty="0"/>
          </a:p>
          <a:p>
            <a:r>
              <a:rPr lang="en-US" b="1" dirty="0"/>
              <a:t>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FC84A-B61C-4A46-BCC0-0080EAFB636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97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Kathy</a:t>
            </a:r>
          </a:p>
          <a:p>
            <a:endParaRPr lang="en-US" dirty="0"/>
          </a:p>
          <a:p>
            <a:r>
              <a:rPr lang="en-US" dirty="0"/>
              <a:t>The next few slides review the allowable uses of the ESSER funds.</a:t>
            </a:r>
          </a:p>
          <a:p>
            <a:endParaRPr lang="en-US" dirty="0"/>
          </a:p>
          <a:p>
            <a:r>
              <a:rPr lang="en-US" b="1" dirty="0"/>
              <a:t>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FC84A-B61C-4A46-BCC0-0080EAFB636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4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FC84A-B61C-4A46-BCC0-0080EAFB636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44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ARP-HCY funds provide significant opportunities for schools and State agencies to increase their capacity to identify and support children and youth experiencing homelessness. At a time of growing need, ARP-HCY funds have the potential to create lasting changes in how our LEAs meet urgent needs and respond to student homelessness. In addition to services funded under ARP-HCY, McKinney-Vento programs provide homeless students with protections and services to ensure they enroll in and attend school; complete their high school education, and be positioned for success after graduation; thereby, helping them avoid poverty and homelessness as adults.</a:t>
            </a:r>
            <a:endParaRPr lang="en-US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7A44F7-5F69-4F06-8F30-FB0E6EC0A1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315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President Biden signed the Federal American Rescue Plan (ARP Act). In addition to providing $122 billion in Elementary and Secondary School Emergency Relief (ARP ESSER) to States and school districts, the Act required the United States Department of Education (The Department) to reserve $800 million for Homeless Children and Youth (ARP-HCY).  This funding is directed to support efforts to identify homeless children and youth, provide them with comprehensive, wrap-around services that address needs arising from the pandemic and allow them to attend school and participate fully in all school activities. 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 on the proportion States received under Title I, Part A for the most recent fiscal year, the New Jersey Department of Education (NJDOE) was awarded $18,118,225.  </a:t>
            </a:r>
          </a:p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7A44F7-5F69-4F06-8F30-FB0E6EC0A1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488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Region III Coordinator Alan Ferraro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FC84A-B61C-4A46-BCC0-0080EAFB636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2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B6A3B-3BF1-49BB-A418-D9BD7963E3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222375"/>
            <a:ext cx="11849100" cy="480377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1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273DB-711C-4569-B5D6-110AE7AF3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100" y="1277651"/>
            <a:ext cx="11853863" cy="7657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75657" y="2341622"/>
            <a:ext cx="10255262" cy="36173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3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30460" y="1520826"/>
            <a:ext cx="9808557" cy="368778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D6D3F22-3F6B-483B-8748-C40C66468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0460" y="5457471"/>
            <a:ext cx="9808556" cy="550863"/>
          </a:xfrm>
        </p:spPr>
        <p:txBody>
          <a:bodyPr rIns="9144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6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6894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47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1571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DDE2DB-6549-448D-B8B8-EC5750411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" y="5457825"/>
            <a:ext cx="5564188" cy="550863"/>
          </a:xfrm>
        </p:spPr>
        <p:txBody>
          <a:bodyPr rIns="9144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944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website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256859"/>
            <a:ext cx="12192000" cy="747579"/>
          </a:xfrm>
        </p:spPr>
        <p:txBody>
          <a:bodyPr lIns="0"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/>
              <a:t>Department or Office Webpage</a:t>
            </a:r>
          </a:p>
        </p:txBody>
      </p:sp>
      <p:sp>
        <p:nvSpPr>
          <p:cNvPr id="5" name="contact info">
            <a:extLst>
              <a:ext uri="{FF2B5EF4-FFF2-40B4-BE49-F238E27FC236}">
                <a16:creationId xmlns:a16="http://schemas.microsoft.com/office/drawing/2014/main" id="{6F4F1684-EE2D-419B-9D6E-6617B1C18A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-1" y="2226096"/>
            <a:ext cx="12191999" cy="149349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3200"/>
            </a:lvl1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7" name="follow us">
            <a:extLst>
              <a:ext uri="{FF2B5EF4-FFF2-40B4-BE49-F238E27FC236}">
                <a16:creationId xmlns:a16="http://schemas.microsoft.com/office/drawing/2014/main" id="{45487015-5153-4640-AB82-30B0797FB53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0" y="3901967"/>
            <a:ext cx="12192000" cy="64008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1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8" name="Facebook">
            <a:extLst>
              <a:ext uri="{FF2B5EF4-FFF2-40B4-BE49-F238E27FC236}">
                <a16:creationId xmlns:a16="http://schemas.microsoft.com/office/drawing/2014/main" id="{D47437DB-276A-491E-9DED-5CE275B55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940" y="4737577"/>
            <a:ext cx="644285" cy="640080"/>
          </a:xfrm>
          <a:prstGeom prst="rect">
            <a:avLst/>
          </a:prstGeom>
        </p:spPr>
      </p:pic>
      <p:sp>
        <p:nvSpPr>
          <p:cNvPr id="11" name="Facebook handle">
            <a:extLst>
              <a:ext uri="{FF2B5EF4-FFF2-40B4-BE49-F238E27FC236}">
                <a16:creationId xmlns:a16="http://schemas.microsoft.com/office/drawing/2014/main" id="{582D491C-6C97-4EB7-9FC4-C09543B2B4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8901" y="5497665"/>
            <a:ext cx="1542361" cy="64008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Facebook info</a:t>
            </a:r>
          </a:p>
        </p:txBody>
      </p:sp>
      <p:pic>
        <p:nvPicPr>
          <p:cNvPr id="9" name="Twitter">
            <a:extLst>
              <a:ext uri="{FF2B5EF4-FFF2-40B4-BE49-F238E27FC236}">
                <a16:creationId xmlns:a16="http://schemas.microsoft.com/office/drawing/2014/main" id="{0D9005C3-B95E-4B18-AAE7-E24BE5196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23" y="4737577"/>
            <a:ext cx="638349" cy="640080"/>
          </a:xfrm>
          <a:prstGeom prst="rect">
            <a:avLst/>
          </a:prstGeom>
        </p:spPr>
      </p:pic>
      <p:sp>
        <p:nvSpPr>
          <p:cNvPr id="12" name="Twitter handle">
            <a:extLst>
              <a:ext uri="{FF2B5EF4-FFF2-40B4-BE49-F238E27FC236}">
                <a16:creationId xmlns:a16="http://schemas.microsoft.com/office/drawing/2014/main" id="{86493432-72F4-449E-B539-D1AA7F57D1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1766" y="5497665"/>
            <a:ext cx="1608463" cy="640081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Twitter info</a:t>
            </a:r>
          </a:p>
        </p:txBody>
      </p:sp>
      <p:pic>
        <p:nvPicPr>
          <p:cNvPr id="10" name="Instagram">
            <a:extLst>
              <a:ext uri="{FF2B5EF4-FFF2-40B4-BE49-F238E27FC236}">
                <a16:creationId xmlns:a16="http://schemas.microsoft.com/office/drawing/2014/main" id="{378C0CF0-E836-4DD3-855C-BE5F54E6A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9776" y="4690799"/>
            <a:ext cx="734848" cy="733636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3B7466F7-8FB3-4D97-990A-262C144EE8E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182175" y="5497665"/>
            <a:ext cx="1608462" cy="640081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Instagram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860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4CF2-96BC-4ED7-87C7-9D6684FBC9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037850"/>
            <a:ext cx="12191999" cy="128244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FB07D-9D60-4B83-BCD7-C0D731814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654080"/>
            <a:ext cx="12191998" cy="2198080"/>
          </a:xfrm>
        </p:spPr>
        <p:txBody>
          <a:bodyPr/>
          <a:lstStyle>
            <a:lvl1pPr marL="0" indent="0" algn="ctr">
              <a:buNone/>
              <a:defRPr sz="2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Office Name</a:t>
            </a:r>
          </a:p>
          <a:p>
            <a:r>
              <a:rPr lang="en-US"/>
              <a:t>Division Name</a:t>
            </a:r>
          </a:p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38082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64C6-2DE2-4496-9BDD-E370398E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3650"/>
            <a:ext cx="12192000" cy="27263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FDB5E-23D5-4641-84CD-18757E9E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94484"/>
            <a:ext cx="2743200" cy="365125"/>
          </a:xfrm>
        </p:spPr>
        <p:txBody>
          <a:bodyPr/>
          <a:lstStyle/>
          <a:p>
            <a:fld id="{063B872D-3AE9-4542-A461-B751CD6BB8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22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4CF2-96BC-4ED7-87C7-9D6684FBC9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037850"/>
            <a:ext cx="12191999" cy="128244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FB07D-9D60-4B83-BCD7-C0D731814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654080"/>
            <a:ext cx="12191998" cy="2198080"/>
          </a:xfrm>
        </p:spPr>
        <p:txBody>
          <a:bodyPr/>
          <a:lstStyle>
            <a:lvl1pPr marL="0" indent="0" algn="ctr">
              <a:buNone/>
              <a:defRPr sz="2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Office Name</a:t>
            </a:r>
          </a:p>
          <a:p>
            <a:r>
              <a:rPr lang="en-US"/>
              <a:t>Division Name</a:t>
            </a:r>
          </a:p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55372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64C6-2DE2-4496-9BDD-E370398E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3650"/>
            <a:ext cx="12192000" cy="27263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FDB5E-23D5-4641-84CD-18757E9E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94482"/>
            <a:ext cx="2743200" cy="365125"/>
          </a:xfrm>
        </p:spPr>
        <p:txBody>
          <a:bodyPr/>
          <a:lstStyle/>
          <a:p>
            <a:fld id="{063B872D-3AE9-4542-A461-B751CD6BB8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48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website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256859"/>
            <a:ext cx="12192000" cy="1125287"/>
          </a:xfrm>
        </p:spPr>
        <p:txBody>
          <a:bodyPr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/>
              <a:t>Department or Office Webpage</a:t>
            </a:r>
          </a:p>
        </p:txBody>
      </p:sp>
      <p:sp>
        <p:nvSpPr>
          <p:cNvPr id="5" name="contact info">
            <a:extLst>
              <a:ext uri="{FF2B5EF4-FFF2-40B4-BE49-F238E27FC236}">
                <a16:creationId xmlns:a16="http://schemas.microsoft.com/office/drawing/2014/main" id="{6F4F1684-EE2D-419B-9D6E-6617B1C18A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-1" y="2638552"/>
            <a:ext cx="12191999" cy="1239312"/>
          </a:xfrm>
        </p:spPr>
        <p:txBody>
          <a:bodyPr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7" name="follow us">
            <a:extLst>
              <a:ext uri="{FF2B5EF4-FFF2-40B4-BE49-F238E27FC236}">
                <a16:creationId xmlns:a16="http://schemas.microsoft.com/office/drawing/2014/main" id="{45487015-5153-4640-AB82-30B0797FB53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0" y="3997872"/>
            <a:ext cx="12192000" cy="64008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1"/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" name="Facebook handle">
            <a:extLst>
              <a:ext uri="{FF2B5EF4-FFF2-40B4-BE49-F238E27FC236}">
                <a16:creationId xmlns:a16="http://schemas.microsoft.com/office/drawing/2014/main" id="{582D491C-6C97-4EB7-9FC4-C09543B2B4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8901" y="5497665"/>
            <a:ext cx="1542361" cy="64008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Facebook info</a:t>
            </a:r>
          </a:p>
        </p:txBody>
      </p:sp>
      <p:sp>
        <p:nvSpPr>
          <p:cNvPr id="12" name="Twitter handle">
            <a:extLst>
              <a:ext uri="{FF2B5EF4-FFF2-40B4-BE49-F238E27FC236}">
                <a16:creationId xmlns:a16="http://schemas.microsoft.com/office/drawing/2014/main" id="{86493432-72F4-449E-B539-D1AA7F57D1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1766" y="5497665"/>
            <a:ext cx="1608463" cy="640081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Twitter info</a:t>
            </a:r>
          </a:p>
        </p:txBody>
      </p:sp>
      <p:pic>
        <p:nvPicPr>
          <p:cNvPr id="8" name="Facebook">
            <a:extLst>
              <a:ext uri="{FF2B5EF4-FFF2-40B4-BE49-F238E27FC236}">
                <a16:creationId xmlns:a16="http://schemas.microsoft.com/office/drawing/2014/main" id="{D47437DB-276A-491E-9DED-5CE275B55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940" y="4737577"/>
            <a:ext cx="644285" cy="640080"/>
          </a:xfrm>
          <a:prstGeom prst="rect">
            <a:avLst/>
          </a:prstGeom>
        </p:spPr>
      </p:pic>
      <p:pic>
        <p:nvPicPr>
          <p:cNvPr id="9" name="Twitter">
            <a:extLst>
              <a:ext uri="{FF2B5EF4-FFF2-40B4-BE49-F238E27FC236}">
                <a16:creationId xmlns:a16="http://schemas.microsoft.com/office/drawing/2014/main" id="{0D9005C3-B95E-4B18-AAE7-E24BE5196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23" y="4737577"/>
            <a:ext cx="638349" cy="640080"/>
          </a:xfrm>
          <a:prstGeom prst="rect">
            <a:avLst/>
          </a:prstGeom>
        </p:spPr>
      </p:pic>
      <p:pic>
        <p:nvPicPr>
          <p:cNvPr id="10" name="Instagram">
            <a:extLst>
              <a:ext uri="{FF2B5EF4-FFF2-40B4-BE49-F238E27FC236}">
                <a16:creationId xmlns:a16="http://schemas.microsoft.com/office/drawing/2014/main" id="{378C0CF0-E836-4DD3-855C-BE5F54E6A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9776" y="4690799"/>
            <a:ext cx="734848" cy="733636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3B7466F7-8FB3-4D97-990A-262C144EE8E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182175" y="5497665"/>
            <a:ext cx="1608462" cy="640081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Instagram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86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3735253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781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3735253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781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B6A3B-3BF1-49BB-A418-D9BD7963E3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222375"/>
            <a:ext cx="11849100" cy="480377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10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4CF2-96BC-4ED7-87C7-9D6684FBC9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037850"/>
            <a:ext cx="12191999" cy="128244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FB07D-9D60-4B83-BCD7-C0D731814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654080"/>
            <a:ext cx="12191998" cy="2198080"/>
          </a:xfrm>
        </p:spPr>
        <p:txBody>
          <a:bodyPr/>
          <a:lstStyle>
            <a:lvl1pPr marL="0" indent="0" algn="ctr">
              <a:buNone/>
              <a:defRPr sz="2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Office Name</a:t>
            </a:r>
          </a:p>
          <a:p>
            <a:r>
              <a:rPr lang="en-US"/>
              <a:t>Division Name</a:t>
            </a:r>
          </a:p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55372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AEF56-5357-4CFD-B503-FD5D22E31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1"/>
            <a:ext cx="10515600" cy="8504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3B12E01-EEE8-414E-AC3B-33EF45A077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44132" y="1485885"/>
            <a:ext cx="6562725" cy="1032249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en-US"/>
              <a:t>Department or Office website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3F7AE-850B-4864-B80E-0BE8ADB84F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4132" y="2847529"/>
            <a:ext cx="6562725" cy="103224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Enter contact info such as phone number and email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AA1560F-907F-4C23-AB0E-E50F07A849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94619" y="4428882"/>
            <a:ext cx="2304487" cy="666750"/>
          </a:xfrm>
        </p:spPr>
        <p:txBody>
          <a:bodyPr>
            <a:normAutofit/>
          </a:bodyPr>
          <a:lstStyle>
            <a:lvl1pPr marL="0" indent="0" algn="ctr">
              <a:buNone/>
              <a:defRPr sz="2100" b="1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6" name="Facebook">
            <a:extLst>
              <a:ext uri="{FF2B5EF4-FFF2-40B4-BE49-F238E27FC236}">
                <a16:creationId xmlns:a16="http://schemas.microsoft.com/office/drawing/2014/main" id="{44C9F024-7D6B-4064-B434-76A1933BE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43" y="5372116"/>
            <a:ext cx="573024" cy="426963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4F8BCB-943B-4692-A224-F8A2437D78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4133" y="5906972"/>
            <a:ext cx="1635443" cy="50323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/>
              <a:t>Enter Facebook info</a:t>
            </a:r>
          </a:p>
        </p:txBody>
      </p:sp>
      <p:pic>
        <p:nvPicPr>
          <p:cNvPr id="7" name="Twitter">
            <a:extLst>
              <a:ext uri="{FF2B5EF4-FFF2-40B4-BE49-F238E27FC236}">
                <a16:creationId xmlns:a16="http://schemas.microsoft.com/office/drawing/2014/main" id="{1F1462B5-F1B0-4233-B989-C544B2B47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293" y="5365545"/>
            <a:ext cx="585216" cy="440102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8BACC9A-2948-4586-9ADE-AC08E52A63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9141" y="5906971"/>
            <a:ext cx="1635443" cy="50323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/>
              <a:t>Enter Twitter info</a:t>
            </a:r>
          </a:p>
        </p:txBody>
      </p:sp>
      <p:pic>
        <p:nvPicPr>
          <p:cNvPr id="8" name="Instagram">
            <a:extLst>
              <a:ext uri="{FF2B5EF4-FFF2-40B4-BE49-F238E27FC236}">
                <a16:creationId xmlns:a16="http://schemas.microsoft.com/office/drawing/2014/main" id="{22D2F588-6523-4556-88B5-99C95EE5E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90819" y="5334551"/>
            <a:ext cx="670560" cy="502090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81A18F7-3BD9-4CAA-9ADC-13EF99A4E3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08377" y="5906971"/>
            <a:ext cx="1635443" cy="503237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/>
              <a:t>Enter Instagram info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E1C24E-3AD8-45B3-85F6-8E92576D8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9936C-68CC-48AF-8CF3-4B03BC21D0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28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64C6-2DE2-4496-9BDD-E370398E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3650"/>
            <a:ext cx="12192000" cy="27263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FDB5E-23D5-4641-84CD-18757E9E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94484"/>
            <a:ext cx="2743200" cy="365125"/>
          </a:xfrm>
        </p:spPr>
        <p:txBody>
          <a:bodyPr/>
          <a:lstStyle/>
          <a:p>
            <a:fld id="{063B872D-3AE9-4542-A461-B751CD6BB8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527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2E322-8E9A-479B-B269-4D91BEDFA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F8C17-958A-4B16-9292-C247D34FA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300B1-029E-4E5B-9650-234023D20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D62A-BBC8-4D69-BC3F-34BB26C26472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06003-677A-45E2-AE16-611CACE94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EB7A6-4275-4759-8006-710E89343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07B4-DD15-4A32-9DF2-B6AD00727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48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B6A3B-3BF1-49BB-A418-D9BD7963E3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222377"/>
            <a:ext cx="11849100" cy="480377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8752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11890272" cy="222697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3735253"/>
            <a:ext cx="11890272" cy="222697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26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Content_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FE7420B2-557E-48EE-B2B6-06D64A51825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46293" y="1138548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1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962462"/>
            <a:ext cx="11890272" cy="1433759"/>
          </a:xfrm>
        </p:spPr>
        <p:txBody>
          <a:bodyPr rIns="91440">
            <a:no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B7E127-F1D4-487E-A15F-845BF8F6D6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46291" y="3603812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1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4439799"/>
            <a:ext cx="11890272" cy="1522429"/>
          </a:xfrm>
        </p:spPr>
        <p:txBody>
          <a:bodyPr rIns="91440">
            <a:no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95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69" y="1429019"/>
            <a:ext cx="5843531" cy="4498057"/>
          </a:xfrm>
        </p:spPr>
        <p:txBody>
          <a:bodyPr rIns="64008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70591A-C582-4B0B-95C3-1CEE6E7FEE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1" y="1429018"/>
            <a:ext cx="5843531" cy="4498057"/>
          </a:xfrm>
        </p:spPr>
        <p:txBody>
          <a:bodyPr rIns="640080"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07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Content_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FE7420B2-557E-48EE-B2B6-06D64A51825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46291" y="1138548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962460"/>
            <a:ext cx="11890272" cy="143375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B7E127-F1D4-487E-A15F-845BF8F6D6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46290" y="3603812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4439797"/>
            <a:ext cx="11890272" cy="152242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466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1" y="1429019"/>
            <a:ext cx="3800820" cy="4498057"/>
          </a:xfrm>
        </p:spPr>
        <p:txBody>
          <a:bodyPr rIns="457200"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A358F9-FDAB-435E-8C1A-4A738B05E0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95591" y="1429019"/>
            <a:ext cx="3800820" cy="4498057"/>
          </a:xfrm>
        </p:spPr>
        <p:txBody>
          <a:bodyPr rIns="457200"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ACFA113-9FF8-4E58-B951-B3F0EC9E1F7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14913" y="1431792"/>
            <a:ext cx="3800820" cy="4498057"/>
          </a:xfrm>
        </p:spPr>
        <p:txBody>
          <a:bodyPr rIns="822960">
            <a:no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495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3910-36C0-4247-AA8F-0AE4EEC9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431" y="380198"/>
            <a:ext cx="10128421" cy="769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55F8427-E9CA-49E6-8AE9-ED1BDBD13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065" y="1449806"/>
            <a:ext cx="5876391" cy="823912"/>
          </a:xfrm>
        </p:spPr>
        <p:txBody>
          <a:bodyPr anchor="b">
            <a:noAutofit/>
          </a:bodyPr>
          <a:lstStyle>
            <a:lvl1pPr marL="0" indent="0">
              <a:buNone/>
              <a:defRPr sz="21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321AB6E-4445-4BB1-B9FB-988FE3FCB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064" y="2273718"/>
            <a:ext cx="5876389" cy="3664374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337800-272E-4187-948E-AB6D00DF71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45878" y="1450895"/>
            <a:ext cx="5876391" cy="823912"/>
          </a:xfrm>
        </p:spPr>
        <p:txBody>
          <a:bodyPr anchor="b">
            <a:noAutofit/>
          </a:bodyPr>
          <a:lstStyle>
            <a:lvl1pPr marL="0" indent="0">
              <a:buNone/>
              <a:defRPr sz="21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90EC0F-BFAC-421B-8701-663D6C38BD0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45879" y="2274806"/>
            <a:ext cx="5876389" cy="366328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FAFC8-95D4-42F6-A237-AD9B38EF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979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E23E6-6A2F-4EBB-BAA3-780723750E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9319" y="1228727"/>
            <a:ext cx="11839480" cy="67179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F2E4A04F-CC4A-4D65-ADD6-100415BF7610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149320" y="2073277"/>
            <a:ext cx="11863293" cy="38068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30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Graph Placeholder">
            <a:extLst>
              <a:ext uri="{FF2B5EF4-FFF2-40B4-BE49-F238E27FC236}">
                <a16:creationId xmlns:a16="http://schemas.microsoft.com/office/drawing/2014/main" id="{77EA46B5-DFD9-4CBD-916B-41252B3634A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43221" y="1277938"/>
            <a:ext cx="11864631" cy="4682187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629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913" y="1520826"/>
            <a:ext cx="10642295" cy="438421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4324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3" y="195936"/>
            <a:ext cx="10102849" cy="962407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273DB-711C-4569-B5D6-110AE7AF3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102" y="1277653"/>
            <a:ext cx="11853863" cy="76575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75658" y="2341623"/>
            <a:ext cx="10255263" cy="361735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5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30460" y="1520826"/>
            <a:ext cx="9808557" cy="368778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D6D3F22-3F6B-483B-8748-C40C66468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0461" y="5457473"/>
            <a:ext cx="9808556" cy="550863"/>
          </a:xfrm>
        </p:spPr>
        <p:txBody>
          <a:bodyPr rIns="91440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35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3" y="195936"/>
            <a:ext cx="10102849" cy="962407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5" y="1226582"/>
            <a:ext cx="5563517" cy="468947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3"/>
            <a:ext cx="5930747" cy="468947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51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3" y="195936"/>
            <a:ext cx="10102849" cy="962407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5" y="1226584"/>
            <a:ext cx="5563517" cy="415718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DDE2DB-6549-448D-B8B8-EC5750411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1" y="5457827"/>
            <a:ext cx="5564188" cy="550863"/>
          </a:xfrm>
        </p:spPr>
        <p:txBody>
          <a:bodyPr rIns="9144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3"/>
            <a:ext cx="5930747" cy="468947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18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website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256861"/>
            <a:ext cx="12192000" cy="747579"/>
          </a:xfrm>
        </p:spPr>
        <p:txBody>
          <a:bodyPr lIns="0"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Department or Office Webpage</a:t>
            </a:r>
          </a:p>
        </p:txBody>
      </p:sp>
      <p:sp>
        <p:nvSpPr>
          <p:cNvPr id="5" name="contact info">
            <a:extLst>
              <a:ext uri="{FF2B5EF4-FFF2-40B4-BE49-F238E27FC236}">
                <a16:creationId xmlns:a16="http://schemas.microsoft.com/office/drawing/2014/main" id="{6F4F1684-EE2D-419B-9D6E-6617B1C18A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" y="2226098"/>
            <a:ext cx="12191999" cy="149349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900"/>
              </a:spcAft>
              <a:buNone/>
              <a:defRPr sz="2400"/>
            </a:lvl1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7" name="follow us">
            <a:extLst>
              <a:ext uri="{FF2B5EF4-FFF2-40B4-BE49-F238E27FC236}">
                <a16:creationId xmlns:a16="http://schemas.microsoft.com/office/drawing/2014/main" id="{45487015-5153-4640-AB82-30B0797FB53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0" y="3901969"/>
            <a:ext cx="12192000" cy="64008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8" name="Facebook">
            <a:extLst>
              <a:ext uri="{FF2B5EF4-FFF2-40B4-BE49-F238E27FC236}">
                <a16:creationId xmlns:a16="http://schemas.microsoft.com/office/drawing/2014/main" id="{D47437DB-276A-491E-9DED-5CE275B55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940" y="4737577"/>
            <a:ext cx="644285" cy="640080"/>
          </a:xfrm>
          <a:prstGeom prst="rect">
            <a:avLst/>
          </a:prstGeom>
        </p:spPr>
      </p:pic>
      <p:sp>
        <p:nvSpPr>
          <p:cNvPr id="11" name="Facebook handle">
            <a:extLst>
              <a:ext uri="{FF2B5EF4-FFF2-40B4-BE49-F238E27FC236}">
                <a16:creationId xmlns:a16="http://schemas.microsoft.com/office/drawing/2014/main" id="{582D491C-6C97-4EB7-9FC4-C09543B2B4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8902" y="5497665"/>
            <a:ext cx="1542361" cy="640080"/>
          </a:xfrm>
        </p:spPr>
        <p:txBody>
          <a:bodyPr rIns="0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/>
              <a:t>Enter Facebook info</a:t>
            </a:r>
          </a:p>
        </p:txBody>
      </p:sp>
      <p:pic>
        <p:nvPicPr>
          <p:cNvPr id="9" name="Twitter">
            <a:extLst>
              <a:ext uri="{FF2B5EF4-FFF2-40B4-BE49-F238E27FC236}">
                <a16:creationId xmlns:a16="http://schemas.microsoft.com/office/drawing/2014/main" id="{0D9005C3-B95E-4B18-AAE7-E24BE5196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24" y="4737577"/>
            <a:ext cx="638349" cy="640080"/>
          </a:xfrm>
          <a:prstGeom prst="rect">
            <a:avLst/>
          </a:prstGeom>
        </p:spPr>
      </p:pic>
      <p:sp>
        <p:nvSpPr>
          <p:cNvPr id="12" name="Twitter handle">
            <a:extLst>
              <a:ext uri="{FF2B5EF4-FFF2-40B4-BE49-F238E27FC236}">
                <a16:creationId xmlns:a16="http://schemas.microsoft.com/office/drawing/2014/main" id="{86493432-72F4-449E-B539-D1AA7F57D1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1767" y="5497667"/>
            <a:ext cx="1608463" cy="640081"/>
          </a:xfrm>
        </p:spPr>
        <p:txBody>
          <a:bodyPr rIns="91440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/>
              <a:t>Enter Twitter info</a:t>
            </a:r>
          </a:p>
        </p:txBody>
      </p:sp>
      <p:pic>
        <p:nvPicPr>
          <p:cNvPr id="10" name="Instagram">
            <a:extLst>
              <a:ext uri="{FF2B5EF4-FFF2-40B4-BE49-F238E27FC236}">
                <a16:creationId xmlns:a16="http://schemas.microsoft.com/office/drawing/2014/main" id="{378C0CF0-E836-4DD3-855C-BE5F54E6A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9776" y="4690799"/>
            <a:ext cx="734848" cy="733636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3B7466F7-8FB3-4D97-990A-262C144EE8E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182175" y="5497667"/>
            <a:ext cx="1608463" cy="640081"/>
          </a:xfrm>
        </p:spPr>
        <p:txBody>
          <a:bodyPr rIns="91440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/>
              <a:t>Enter Instagram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6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70591A-C582-4B0B-95C3-1CEE6E7FEE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1429016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0545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4CF2-96BC-4ED7-87C7-9D6684FBC9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" y="2037852"/>
            <a:ext cx="12191999" cy="1282447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FB07D-9D60-4B83-BCD7-C0D731814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" y="3654080"/>
            <a:ext cx="12191999" cy="2198080"/>
          </a:xfrm>
        </p:spPr>
        <p:txBody>
          <a:bodyPr/>
          <a:lstStyle>
            <a:lvl1pPr marL="0" indent="0" algn="ctr">
              <a:buNone/>
              <a:defRPr sz="21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Office Name</a:t>
            </a:r>
          </a:p>
          <a:p>
            <a:r>
              <a:rPr lang="en-US"/>
              <a:t>Division Name</a:t>
            </a:r>
          </a:p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30379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2E322-8E9A-479B-B269-4D91BEDFA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F8C17-958A-4B16-9292-C247D34FA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300B1-029E-4E5B-9650-234023D20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06003-677A-45E2-AE16-611CACE94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EB7A6-4275-4759-8006-710E89343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07B4-DD15-4A32-9DF2-B6AD00727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126094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64C6-2DE2-4496-9BDD-E370398E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3650"/>
            <a:ext cx="12192000" cy="27263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FDB5E-23D5-4641-84CD-18757E9E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94484"/>
            <a:ext cx="2743200" cy="365125"/>
          </a:xfrm>
        </p:spPr>
        <p:txBody>
          <a:bodyPr/>
          <a:lstStyle/>
          <a:p>
            <a:fld id="{063B872D-3AE9-4542-A461-B751CD6BB8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5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4CF2-96BC-4ED7-87C7-9D6684FBC9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037850"/>
            <a:ext cx="12191999" cy="128244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FB07D-9D60-4B83-BCD7-C0D731814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654080"/>
            <a:ext cx="12191998" cy="2198080"/>
          </a:xfrm>
        </p:spPr>
        <p:txBody>
          <a:bodyPr/>
          <a:lstStyle>
            <a:lvl1pPr marL="0" indent="0" algn="ctr">
              <a:buNone/>
              <a:defRPr sz="2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Office Name</a:t>
            </a:r>
          </a:p>
          <a:p>
            <a:r>
              <a:rPr lang="en-US"/>
              <a:t>Division Name</a:t>
            </a:r>
          </a:p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553725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64C6-2DE2-4496-9BDD-E370398E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3650"/>
            <a:ext cx="12192000" cy="27263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FDB5E-23D5-4641-84CD-18757E9E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94482"/>
            <a:ext cx="2743200" cy="365125"/>
          </a:xfrm>
        </p:spPr>
        <p:txBody>
          <a:bodyPr/>
          <a:lstStyle/>
          <a:p>
            <a:fld id="{063B872D-3AE9-4542-A461-B751CD6BB8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480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website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256859"/>
            <a:ext cx="12192000" cy="747579"/>
          </a:xfrm>
        </p:spPr>
        <p:txBody>
          <a:bodyPr lIns="0"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/>
              <a:t>Department or Office Webpage</a:t>
            </a:r>
          </a:p>
        </p:txBody>
      </p:sp>
      <p:sp>
        <p:nvSpPr>
          <p:cNvPr id="5" name="contact info">
            <a:extLst>
              <a:ext uri="{FF2B5EF4-FFF2-40B4-BE49-F238E27FC236}">
                <a16:creationId xmlns:a16="http://schemas.microsoft.com/office/drawing/2014/main" id="{6F4F1684-EE2D-419B-9D6E-6617B1C18A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-1" y="2226096"/>
            <a:ext cx="12191999" cy="149349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3200"/>
            </a:lvl1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7" name="follow us">
            <a:extLst>
              <a:ext uri="{FF2B5EF4-FFF2-40B4-BE49-F238E27FC236}">
                <a16:creationId xmlns:a16="http://schemas.microsoft.com/office/drawing/2014/main" id="{45487015-5153-4640-AB82-30B0797FB53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0" y="3901967"/>
            <a:ext cx="12192000" cy="64008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1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8" name="Facebook">
            <a:extLst>
              <a:ext uri="{FF2B5EF4-FFF2-40B4-BE49-F238E27FC236}">
                <a16:creationId xmlns:a16="http://schemas.microsoft.com/office/drawing/2014/main" id="{D47437DB-276A-491E-9DED-5CE275B55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940" y="4737577"/>
            <a:ext cx="644285" cy="640080"/>
          </a:xfrm>
          <a:prstGeom prst="rect">
            <a:avLst/>
          </a:prstGeom>
        </p:spPr>
      </p:pic>
      <p:sp>
        <p:nvSpPr>
          <p:cNvPr id="11" name="Facebook handle">
            <a:extLst>
              <a:ext uri="{FF2B5EF4-FFF2-40B4-BE49-F238E27FC236}">
                <a16:creationId xmlns:a16="http://schemas.microsoft.com/office/drawing/2014/main" id="{582D491C-6C97-4EB7-9FC4-C09543B2B4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8901" y="5497665"/>
            <a:ext cx="1542361" cy="64008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Facebook info</a:t>
            </a:r>
          </a:p>
        </p:txBody>
      </p:sp>
      <p:pic>
        <p:nvPicPr>
          <p:cNvPr id="9" name="Twitter">
            <a:extLst>
              <a:ext uri="{FF2B5EF4-FFF2-40B4-BE49-F238E27FC236}">
                <a16:creationId xmlns:a16="http://schemas.microsoft.com/office/drawing/2014/main" id="{0D9005C3-B95E-4B18-AAE7-E24BE5196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23" y="4737577"/>
            <a:ext cx="638349" cy="640080"/>
          </a:xfrm>
          <a:prstGeom prst="rect">
            <a:avLst/>
          </a:prstGeom>
        </p:spPr>
      </p:pic>
      <p:sp>
        <p:nvSpPr>
          <p:cNvPr id="12" name="Twitter handle">
            <a:extLst>
              <a:ext uri="{FF2B5EF4-FFF2-40B4-BE49-F238E27FC236}">
                <a16:creationId xmlns:a16="http://schemas.microsoft.com/office/drawing/2014/main" id="{86493432-72F4-449E-B539-D1AA7F57D1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1766" y="5497665"/>
            <a:ext cx="1608463" cy="640081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Twitter info</a:t>
            </a:r>
          </a:p>
        </p:txBody>
      </p:sp>
      <p:pic>
        <p:nvPicPr>
          <p:cNvPr id="10" name="Instagram">
            <a:extLst>
              <a:ext uri="{FF2B5EF4-FFF2-40B4-BE49-F238E27FC236}">
                <a16:creationId xmlns:a16="http://schemas.microsoft.com/office/drawing/2014/main" id="{378C0CF0-E836-4DD3-855C-BE5F54E6A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9776" y="4690799"/>
            <a:ext cx="734848" cy="733636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3B7466F7-8FB3-4D97-990A-262C144EE8E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182175" y="5497665"/>
            <a:ext cx="1608462" cy="640081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Instagram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86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B6A3B-3BF1-49BB-A418-D9BD7963E3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222375"/>
            <a:ext cx="11849100" cy="480377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101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4CF2-96BC-4ED7-87C7-9D6684FBC9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037850"/>
            <a:ext cx="12191999" cy="128244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FB07D-9D60-4B83-BCD7-C0D731814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654080"/>
            <a:ext cx="12191998" cy="2198080"/>
          </a:xfrm>
        </p:spPr>
        <p:txBody>
          <a:bodyPr/>
          <a:lstStyle>
            <a:lvl1pPr marL="0" indent="0" algn="ctr">
              <a:buNone/>
              <a:defRPr sz="2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Office Name</a:t>
            </a:r>
          </a:p>
          <a:p>
            <a:r>
              <a:rPr lang="en-US" dirty="0"/>
              <a:t>Division Name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318814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E23E6-6A2F-4EBB-BAA3-780723750E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9319" y="1228725"/>
            <a:ext cx="11839480" cy="67179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F2E4A04F-CC4A-4D65-ADD6-100415BF7610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149319" y="2073275"/>
            <a:ext cx="11863293" cy="38068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55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B6A3B-3BF1-49BB-A418-D9BD7963E3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222375"/>
            <a:ext cx="11849100" cy="480377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56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A358F9-FDAB-435E-8C1A-4A738B05E0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9559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ACFA113-9FF8-4E58-B951-B3F0EC9E1F7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14912" y="1431790"/>
            <a:ext cx="3800820" cy="4498057"/>
          </a:xfrm>
        </p:spPr>
        <p:txBody>
          <a:bodyPr rIns="82296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7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3910-36C0-4247-AA8F-0AE4EEC9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430" y="380196"/>
            <a:ext cx="10128421" cy="769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55F8427-E9CA-49E6-8AE9-ED1BDBD13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064" y="1449806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321AB6E-4445-4BB1-B9FB-988FE3FCB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064" y="2273718"/>
            <a:ext cx="5876389" cy="366437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337800-272E-4187-948E-AB6D00DF71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45878" y="1450895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90EC0F-BFAC-421B-8701-663D6C38BD0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45878" y="2274806"/>
            <a:ext cx="5876389" cy="366328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FAFC8-95D4-42F6-A237-AD9B38EF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1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E23E6-6A2F-4EBB-BAA3-780723750E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9319" y="1228725"/>
            <a:ext cx="11839480" cy="67179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F2E4A04F-CC4A-4D65-ADD6-100415BF7610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149319" y="2073275"/>
            <a:ext cx="11863293" cy="38068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43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Graph Placeholder">
            <a:extLst>
              <a:ext uri="{FF2B5EF4-FFF2-40B4-BE49-F238E27FC236}">
                <a16:creationId xmlns:a16="http://schemas.microsoft.com/office/drawing/2014/main" id="{77EA46B5-DFD9-4CBD-916B-41252B3634A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43219" y="1277938"/>
            <a:ext cx="11864631" cy="4682187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93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912" y="1520826"/>
            <a:ext cx="10642294" cy="438421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8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47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6D1C8D-2804-489C-86CC-F70D29F9273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62881"/>
            <a:ext cx="11893320" cy="163068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D6E93-3D36-4693-94CF-5E08B138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88CE7-0338-4DCA-9309-6257DC1A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92" y="1430626"/>
            <a:ext cx="11890272" cy="4507465"/>
          </a:xfrm>
          <a:prstGeom prst="rect">
            <a:avLst/>
          </a:prstGeom>
        </p:spPr>
        <p:txBody>
          <a:bodyPr vert="horz" lIns="91440" tIns="45720" rIns="82296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DAC51-AACD-4066-8BD6-6F7BF018F00F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98713-19FC-43BC-8C7D-F7EE3202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7719" y="62571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A3D1C70C-36A2-44FC-A083-98959550C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15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7" r:id="rId3"/>
    <p:sldLayoutId id="2147483664" r:id="rId4"/>
    <p:sldLayoutId id="2147483670" r:id="rId5"/>
    <p:sldLayoutId id="2147483665" r:id="rId6"/>
    <p:sldLayoutId id="2147483681" r:id="rId7"/>
    <p:sldLayoutId id="2147483675" r:id="rId8"/>
    <p:sldLayoutId id="2147483676" r:id="rId9"/>
    <p:sldLayoutId id="2147483672" r:id="rId10"/>
    <p:sldLayoutId id="2147483690" r:id="rId11"/>
    <p:sldLayoutId id="2147483669" r:id="rId12"/>
    <p:sldLayoutId id="2147483689" r:id="rId13"/>
    <p:sldLayoutId id="2147483678" r:id="rId14"/>
    <p:sldLayoutId id="2147483697" r:id="rId15"/>
    <p:sldLayoutId id="2147483746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6D1C8D-2804-489C-86CC-F70D29F927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62881"/>
            <a:ext cx="11893320" cy="163068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D6E93-3D36-4693-94CF-5E08B138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88CE7-0338-4DCA-9309-6257DC1A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92" y="1430626"/>
            <a:ext cx="11890272" cy="4507465"/>
          </a:xfrm>
          <a:prstGeom prst="rect">
            <a:avLst/>
          </a:prstGeom>
        </p:spPr>
        <p:txBody>
          <a:bodyPr vert="horz" lIns="91440" tIns="45720" rIns="82296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DAC51-AACD-4066-8BD6-6F7BF018F0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98713-19FC-43BC-8C7D-F7EE3202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7719" y="62571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A3D1C70C-36A2-44FC-A083-98959550C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15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6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: New Jersey Department of Education.">
            <a:extLst>
              <a:ext uri="{FF2B5EF4-FFF2-40B4-BE49-F238E27FC236}">
                <a16:creationId xmlns:a16="http://schemas.microsoft.com/office/drawing/2014/main" id="{CF96DE2C-7117-450B-9505-73F2CC767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" y="-5897"/>
            <a:ext cx="12081830" cy="255118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ABD99-43FC-48BD-956C-54F530646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69" y="1825625"/>
            <a:ext cx="11788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Do not use this layout</a:t>
            </a:r>
          </a:p>
        </p:txBody>
      </p:sp>
    </p:spTree>
    <p:extLst>
      <p:ext uri="{BB962C8B-B14F-4D97-AF65-F5344CB8AC3E}">
        <p14:creationId xmlns:p14="http://schemas.microsoft.com/office/powerpoint/2010/main" val="375596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None/>
        <a:defRPr sz="4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6D1C8D-2804-489C-86CC-F70D29F927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62881"/>
            <a:ext cx="11893320" cy="163068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D6E93-3D36-4693-94CF-5E08B138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88CE7-0338-4DCA-9309-6257DC1A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92" y="1430626"/>
            <a:ext cx="11890272" cy="4507465"/>
          </a:xfrm>
          <a:prstGeom prst="rect">
            <a:avLst/>
          </a:prstGeom>
        </p:spPr>
        <p:txBody>
          <a:bodyPr vert="horz" lIns="91440" tIns="45720" rIns="82296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DAC51-AACD-4066-8BD6-6F7BF018F0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98713-19FC-43BC-8C7D-F7EE3202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7719" y="62571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A3D1C70C-36A2-44FC-A083-98959550C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70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: New Jersey Department of Education.">
            <a:extLst>
              <a:ext uri="{FF2B5EF4-FFF2-40B4-BE49-F238E27FC236}">
                <a16:creationId xmlns:a16="http://schemas.microsoft.com/office/drawing/2014/main" id="{CF96DE2C-7117-450B-9505-73F2CC7674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" y="-5897"/>
            <a:ext cx="12081830" cy="255118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ABD99-43FC-48BD-956C-54F530646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69" y="1825625"/>
            <a:ext cx="11788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Do not use this layout</a:t>
            </a:r>
          </a:p>
        </p:txBody>
      </p:sp>
    </p:spTree>
    <p:extLst>
      <p:ext uri="{BB962C8B-B14F-4D97-AF65-F5344CB8AC3E}">
        <p14:creationId xmlns:p14="http://schemas.microsoft.com/office/powerpoint/2010/main" val="388551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None/>
        <a:defRPr sz="4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60367D-4F1F-4D06-9551-9D120A83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40" y="365125"/>
            <a:ext cx="118902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A9155-9D6F-4818-A1EA-81ACC0306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340" y="1825625"/>
            <a:ext cx="11890272" cy="4122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C72A4-5CFF-4D23-9567-642F335289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45371-22E5-41E2-9C10-6B0FADA84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57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063B872D-3AE9-4542-A461-B751CD6BB8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6D1C8D-2804-489C-86CC-F70D29F927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62881"/>
            <a:ext cx="11893320" cy="163068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D6E93-3D36-4693-94CF-5E08B138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88CE7-0338-4DCA-9309-6257DC1A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92" y="1430626"/>
            <a:ext cx="11890272" cy="4507465"/>
          </a:xfrm>
          <a:prstGeom prst="rect">
            <a:avLst/>
          </a:prstGeom>
        </p:spPr>
        <p:txBody>
          <a:bodyPr vert="horz" lIns="91440" tIns="45720" rIns="82296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DAC51-AACD-4066-8BD6-6F7BF018F0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98713-19FC-43BC-8C7D-F7EE3202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7719" y="62571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A3D1C70C-36A2-44FC-A083-98959550C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15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: New Jersey Department of Education.">
            <a:extLst>
              <a:ext uri="{FF2B5EF4-FFF2-40B4-BE49-F238E27FC236}">
                <a16:creationId xmlns:a16="http://schemas.microsoft.com/office/drawing/2014/main" id="{CF96DE2C-7117-450B-9505-73F2CC7674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" y="-5897"/>
            <a:ext cx="12081830" cy="255118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ABD99-43FC-48BD-956C-54F530646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69" y="1825625"/>
            <a:ext cx="11788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Do not use this layout</a:t>
            </a:r>
          </a:p>
        </p:txBody>
      </p:sp>
    </p:spTree>
    <p:extLst>
      <p:ext uri="{BB962C8B-B14F-4D97-AF65-F5344CB8AC3E}">
        <p14:creationId xmlns:p14="http://schemas.microsoft.com/office/powerpoint/2010/main" val="388551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None/>
        <a:defRPr sz="4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6D1C8D-2804-489C-86CC-F70D29F9273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62883"/>
            <a:ext cx="11893320" cy="163068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D6E93-3D36-4693-94CF-5E08B138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2" y="378898"/>
            <a:ext cx="10096959" cy="74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88CE7-0338-4DCA-9309-6257DC1A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92" y="1430628"/>
            <a:ext cx="11890272" cy="4507465"/>
          </a:xfrm>
          <a:prstGeom prst="rect">
            <a:avLst/>
          </a:prstGeom>
        </p:spPr>
        <p:txBody>
          <a:bodyPr vert="horz" lIns="91440" tIns="45720" rIns="82296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DAC51-AACD-4066-8BD6-6F7BF018F00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98713-19FC-43BC-8C7D-F7EE3202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7719" y="62571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A3D1C70C-36A2-44FC-A083-98959550C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7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45" r:id="rId2"/>
    <p:sldLayoutId id="2147483700" r:id="rId3"/>
    <p:sldLayoutId id="2147483748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28" r:id="rId14"/>
    <p:sldLayoutId id="2147483747" r:id="rId15"/>
    <p:sldLayoutId id="2147483712" r:id="rId16"/>
    <p:sldLayoutId id="2147483713" r:id="rId17"/>
    <p:sldLayoutId id="2147483714" r:id="rId18"/>
    <p:sldLayoutId id="2147483715" r:id="rId19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75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8000"/>
        </a:lnSpc>
        <a:spcBef>
          <a:spcPts val="750"/>
        </a:spcBef>
        <a:spcAft>
          <a:spcPts val="105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8000"/>
        </a:lnSpc>
        <a:spcBef>
          <a:spcPts val="375"/>
        </a:spcBef>
        <a:spcAft>
          <a:spcPts val="105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8000"/>
        </a:lnSpc>
        <a:spcBef>
          <a:spcPts val="375"/>
        </a:spcBef>
        <a:spcAft>
          <a:spcPts val="105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8000"/>
        </a:lnSpc>
        <a:spcBef>
          <a:spcPts val="375"/>
        </a:spcBef>
        <a:spcAft>
          <a:spcPts val="105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8000"/>
        </a:lnSpc>
        <a:spcBef>
          <a:spcPts val="375"/>
        </a:spcBef>
        <a:spcAft>
          <a:spcPts val="105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60367D-4F1F-4D06-9551-9D120A83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40" y="365127"/>
            <a:ext cx="118902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A9155-9D6F-4818-A1EA-81ACC0306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340" y="1825627"/>
            <a:ext cx="11890272" cy="4122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C72A4-5CFF-4D23-9567-642F33528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45371-22E5-41E2-9C10-6B0FADA84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5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063B872D-3AE9-4542-A461-B751CD6BB8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9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8000"/>
        </a:lnSpc>
        <a:spcBef>
          <a:spcPts val="750"/>
        </a:spcBef>
        <a:spcAft>
          <a:spcPts val="105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8000"/>
        </a:lnSpc>
        <a:spcBef>
          <a:spcPts val="375"/>
        </a:spcBef>
        <a:spcAft>
          <a:spcPts val="105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80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8000"/>
        </a:lnSpc>
        <a:spcBef>
          <a:spcPts val="375"/>
        </a:spcBef>
        <a:spcAft>
          <a:spcPts val="105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8000"/>
        </a:lnSpc>
        <a:spcBef>
          <a:spcPts val="375"/>
        </a:spcBef>
        <a:spcAft>
          <a:spcPts val="105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: New Jersey Department of Education.">
            <a:extLst>
              <a:ext uri="{FF2B5EF4-FFF2-40B4-BE49-F238E27FC236}">
                <a16:creationId xmlns:a16="http://schemas.microsoft.com/office/drawing/2014/main" id="{CF96DE2C-7117-450B-9505-73F2CC7674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" y="-5897"/>
            <a:ext cx="12081830" cy="255118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ABD99-43FC-48BD-956C-54F530646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69" y="1825625"/>
            <a:ext cx="11788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Do not use this layout</a:t>
            </a:r>
          </a:p>
        </p:txBody>
      </p:sp>
    </p:spTree>
    <p:extLst>
      <p:ext uri="{BB962C8B-B14F-4D97-AF65-F5344CB8AC3E}">
        <p14:creationId xmlns:p14="http://schemas.microsoft.com/office/powerpoint/2010/main" val="388551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None/>
        <a:defRPr sz="4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60367D-4F1F-4D06-9551-9D120A83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40" y="365125"/>
            <a:ext cx="118902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A9155-9D6F-4818-A1EA-81ACC0306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340" y="1825625"/>
            <a:ext cx="11890272" cy="4122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C72A4-5CFF-4D23-9567-642F335289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45371-22E5-41E2-9C10-6B0FADA84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57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063B872D-3AE9-4542-A461-B751CD6BB8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ferraro@moesc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Jtremble@Cliftonschools.ne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newjerseydoe/" TargetMode="External"/><Relationship Id="rId3" Type="http://schemas.openxmlformats.org/officeDocument/2006/relationships/hyperlink" Target="../nj.gov/education" TargetMode="External"/><Relationship Id="rId7" Type="http://schemas.openxmlformats.org/officeDocument/2006/relationships/hyperlink" Target="https://twitter.com/NewJerseyDO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facebook.com/njdeptofed/" TargetMode="External"/><Relationship Id="rId5" Type="http://schemas.openxmlformats.org/officeDocument/2006/relationships/hyperlink" Target="https://homeroom5.doe.state.nj.us/events/" TargetMode="External"/><Relationship Id="rId4" Type="http://schemas.openxmlformats.org/officeDocument/2006/relationships/hyperlink" Target="mailto:ESSER@doe.nj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amira.chapman@doe.nj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566987"/>
            <a:ext cx="7772400" cy="2199323"/>
          </a:xfrm>
        </p:spPr>
        <p:txBody>
          <a:bodyPr lIns="91440" tIns="45720" rIns="91440" bIns="45720" anchor="b">
            <a:normAutofit fontScale="90000"/>
          </a:bodyPr>
          <a:lstStyle/>
          <a:p>
            <a:br>
              <a:rPr lang="en-US" sz="3000" dirty="0">
                <a:latin typeface="+mn-lt"/>
                <a:cs typeface="Calibri Light" panose="020F0302020204030204" pitchFamily="34" charset="0"/>
              </a:rPr>
            </a:br>
            <a:r>
              <a:rPr lang="en-US" sz="2700" dirty="0">
                <a:latin typeface="+mj-lt"/>
                <a:cs typeface="Calibri Light"/>
              </a:rPr>
              <a:t>Elementary and Secondary School Emergency Relief (ESSER) Roundtable Series</a:t>
            </a:r>
            <a:br>
              <a:rPr lang="en-US" sz="3000" dirty="0">
                <a:latin typeface="+mj-lt"/>
                <a:cs typeface="Calibri Light"/>
              </a:rPr>
            </a:br>
            <a:r>
              <a:rPr lang="en-US" sz="2800" dirty="0">
                <a:latin typeface="Palatino Linotype"/>
              </a:rPr>
              <a:t>ARP Homeless: How Schools/Districts are using </a:t>
            </a:r>
            <a:br>
              <a:rPr lang="en-US" sz="2800" dirty="0">
                <a:latin typeface="Palatino Linotype"/>
              </a:rPr>
            </a:br>
            <a:r>
              <a:rPr lang="en-US" sz="2800" dirty="0">
                <a:latin typeface="Palatino Linotype"/>
              </a:rPr>
              <a:t>ARP ESSER Funding to Assist Students Experiencing Homelessness</a:t>
            </a:r>
            <a:br>
              <a:rPr lang="en-US" sz="2700" dirty="0">
                <a:latin typeface="+mj-lt"/>
                <a:cs typeface="Calibri Light"/>
              </a:rPr>
            </a:br>
            <a:br>
              <a:rPr lang="en-US" sz="2700" dirty="0">
                <a:latin typeface="+mj-lt"/>
                <a:cs typeface="Calibri Light"/>
              </a:rPr>
            </a:br>
            <a:endParaRPr lang="en-US" sz="2700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6733" y="4108427"/>
            <a:ext cx="7772400" cy="1199704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endParaRPr lang="en-US" sz="2000" dirty="0"/>
          </a:p>
          <a:p>
            <a:endParaRPr lang="en-US" sz="8100" dirty="0"/>
          </a:p>
          <a:p>
            <a:r>
              <a:rPr lang="en-US" sz="8100" dirty="0">
                <a:latin typeface="+mn-lt"/>
              </a:rPr>
              <a:t>New Jersey Department of Education</a:t>
            </a:r>
          </a:p>
          <a:p>
            <a:r>
              <a:rPr lang="en-US" sz="8100" dirty="0">
                <a:latin typeface="+mn-lt"/>
              </a:rPr>
              <a:t>Division of Educational Services</a:t>
            </a:r>
          </a:p>
          <a:p>
            <a:r>
              <a:rPr lang="en-US" sz="8100" dirty="0">
                <a:latin typeface="+mn-lt"/>
              </a:rPr>
              <a:t>December  14, 2022</a:t>
            </a:r>
          </a:p>
          <a:p>
            <a:endParaRPr lang="en-US" sz="8100" dirty="0"/>
          </a:p>
          <a:p>
            <a:endParaRPr lang="en-US" sz="8100" dirty="0"/>
          </a:p>
          <a:p>
            <a:endParaRPr lang="en-US" sz="8100" dirty="0"/>
          </a:p>
          <a:p>
            <a:endParaRPr lang="en-US" sz="8100" dirty="0"/>
          </a:p>
        </p:txBody>
      </p:sp>
      <p:pic>
        <p:nvPicPr>
          <p:cNvPr id="4" name="Logo" descr="Logo: State of New Jersey, Department of Education.">
            <a:extLst>
              <a:ext uri="{FF2B5EF4-FFF2-40B4-BE49-F238E27FC236}">
                <a16:creationId xmlns:a16="http://schemas.microsoft.com/office/drawing/2014/main" id="{6FA14BD8-91F1-475F-BA79-80DB2FF4B88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75" y="5634281"/>
            <a:ext cx="1155001" cy="105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39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BC8852-CB4A-4517-9B29-D9DF177F4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19076"/>
            <a:ext cx="12191999" cy="1701222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 Regional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364647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F17E-1207-43E4-A01B-F5BF1BD67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5807"/>
            <a:ext cx="12192000" cy="2726386"/>
          </a:xfrm>
        </p:spPr>
        <p:txBody>
          <a:bodyPr>
            <a:normAutofit/>
          </a:bodyPr>
          <a:lstStyle/>
          <a:p>
            <a:r>
              <a:rPr lang="en-US" sz="6000" dirty="0"/>
              <a:t> </a:t>
            </a:r>
            <a:r>
              <a:rPr lang="en-US" dirty="0"/>
              <a:t>Mr. Alan Ferraro, Region III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85246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87C6-13A1-43DE-B7F5-A36E0825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ARP-HCY I / M.O.E.S.C. ~ Region III (1 of 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E9AC0-6D8D-4629-95E1-F1AC7D2E6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11890272" cy="2478764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/>
              <a:t>Strategic Plan </a:t>
            </a:r>
          </a:p>
          <a:p>
            <a:r>
              <a:rPr lang="en-US" dirty="0"/>
              <a:t>Monarch Housing Associates</a:t>
            </a:r>
          </a:p>
          <a:p>
            <a:r>
              <a:rPr lang="en-US" dirty="0"/>
              <a:t>Rutgers University/Bloustein School of Planning and Public Policy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34A89-15A7-451D-B268-3D53DB9A80F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3429000"/>
            <a:ext cx="11890272" cy="1998373"/>
          </a:xfrm>
        </p:spPr>
        <p:txBody>
          <a:bodyPr/>
          <a:lstStyle/>
          <a:p>
            <a:pPr lvl="1"/>
            <a:r>
              <a:rPr lang="en-US" sz="2400" dirty="0"/>
              <a:t>Identification Data-Homeless Students</a:t>
            </a:r>
          </a:p>
          <a:p>
            <a:pPr lvl="1"/>
            <a:r>
              <a:rPr lang="en-US" sz="2400" dirty="0"/>
              <a:t>School District/Region Data Development</a:t>
            </a:r>
          </a:p>
          <a:p>
            <a:pPr lvl="1"/>
            <a:r>
              <a:rPr lang="en-US" sz="2400" b="1" u="sng" dirty="0"/>
              <a:t>Navigator recommendation – Care Management Organization (CMO)</a:t>
            </a:r>
          </a:p>
          <a:p>
            <a:pPr lvl="1"/>
            <a:endParaRPr lang="en-US" u="sng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3C134-AA98-4337-B7E7-257572620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1C70C-36A2-44FC-A083-98959550CFF4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632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C6B3-D565-4B64-8024-D41B84FCE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ARP-HCY I / M.O.E.S.C. ~ Region III (2 of 7)</a:t>
            </a:r>
            <a:endParaRPr lang="en-US" b="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42284-B24E-473B-AF27-EDE2E847A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NAVIGATOR - 1 per County</a:t>
            </a:r>
          </a:p>
          <a:p>
            <a:r>
              <a:rPr lang="en-US" u="sng" dirty="0">
                <a:solidFill>
                  <a:prstClr val="black"/>
                </a:solidFill>
              </a:rPr>
              <a:t>Reinforce </a:t>
            </a:r>
            <a:r>
              <a:rPr lang="en-US" sz="2400" u="sng" dirty="0"/>
              <a:t>Existing Agency Service Collaboration</a:t>
            </a:r>
          </a:p>
          <a:p>
            <a:pPr lvl="2"/>
            <a:r>
              <a:rPr lang="en-US" sz="2400" dirty="0"/>
              <a:t>Social Service</a:t>
            </a:r>
          </a:p>
          <a:p>
            <a:pPr lvl="2"/>
            <a:r>
              <a:rPr lang="en-US" sz="2400" dirty="0"/>
              <a:t>Education 	</a:t>
            </a:r>
          </a:p>
          <a:p>
            <a:pPr lvl="2"/>
            <a:r>
              <a:rPr lang="en-US" sz="2400" dirty="0"/>
              <a:t>Housing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A84D0D-E021-4A79-9BDD-165E50607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1C70C-36A2-44FC-A083-98959550CFF4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961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F86C-E461-45D4-8E79-CC05D516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ARP-HCY I / M.O.E.S.C. ~ Region III (3 of 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3E6B8-5A45-4085-8431-73990BE6F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6"/>
            <a:ext cx="11890272" cy="4201547"/>
          </a:xfrm>
        </p:spPr>
        <p:txBody>
          <a:bodyPr/>
          <a:lstStyle/>
          <a:p>
            <a:r>
              <a:rPr lang="en-US" b="1" u="sng" dirty="0"/>
              <a:t>Navigator-Social Service Collaboration </a:t>
            </a:r>
          </a:p>
          <a:p>
            <a:pPr lvl="1"/>
            <a:r>
              <a:rPr lang="en-US" sz="2400" dirty="0"/>
              <a:t>Public/Private </a:t>
            </a:r>
            <a:r>
              <a:rPr lang="en-US" sz="2400" dirty="0">
                <a:solidFill>
                  <a:prstClr val="black"/>
                </a:solidFill>
              </a:rPr>
              <a:t>Social </a:t>
            </a:r>
            <a:r>
              <a:rPr lang="en-US" sz="2400" dirty="0"/>
              <a:t>Service Coordination </a:t>
            </a:r>
          </a:p>
          <a:p>
            <a:pPr lvl="1"/>
            <a:r>
              <a:rPr lang="en-US" sz="2400" dirty="0"/>
              <a:t>Medical Service Coordination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6C0C5-15E3-4807-9785-3B624BB21FF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3200400"/>
            <a:ext cx="11890272" cy="2735922"/>
          </a:xfrm>
        </p:spPr>
        <p:txBody>
          <a:bodyPr/>
          <a:lstStyle/>
          <a:p>
            <a:pPr lvl="1"/>
            <a:r>
              <a:rPr lang="en-US" sz="2400" dirty="0"/>
              <a:t>Food/Household Needs Coordination </a:t>
            </a:r>
          </a:p>
          <a:p>
            <a:pPr lvl="1"/>
            <a:r>
              <a:rPr lang="en-US" sz="2400" dirty="0"/>
              <a:t>Faith Based Intervention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DEA60C-46BD-4DD3-8EEE-BC753CCB5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57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F9628-C8E7-45C9-85E5-AE718134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ARP-HCY I / M.O.E.S.C. ~ Region III (4 of 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68337-40B8-441D-A290-A925BD7FA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11890272" cy="275706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Navigator – Housing</a:t>
            </a:r>
          </a:p>
          <a:p>
            <a:pPr lvl="1"/>
            <a:r>
              <a:rPr lang="en-US" sz="2400" dirty="0"/>
              <a:t>Coordinated Entry Housing Agency </a:t>
            </a:r>
          </a:p>
          <a:p>
            <a:pPr lvl="1"/>
            <a:r>
              <a:rPr lang="en-US" sz="2400" dirty="0"/>
              <a:t>State/County Housing Agencies</a:t>
            </a: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Private Housing Services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442B1-7367-449D-9781-F74D5246BE1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US" sz="2400" dirty="0"/>
              <a:t>Housing Application Coordination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127B7-7009-4F52-96C2-1B9CD1E50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1C70C-36A2-44FC-A083-98959550CFF4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494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9950-696F-4516-BEDB-EB40A721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ARP-HCY I/ M.O.E.S.C. ~ Region III (5 of 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06865-5FB4-4D29-992A-57EA02F32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6"/>
            <a:ext cx="11890272" cy="292420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Navigator –Ocean/Monmouth Counties</a:t>
            </a:r>
          </a:p>
          <a:p>
            <a:pPr lvl="1"/>
            <a:r>
              <a:rPr lang="en-US" sz="2400" dirty="0"/>
              <a:t>New Jersey Integrated Care for Kids (InCK)</a:t>
            </a:r>
          </a:p>
          <a:p>
            <a:pPr lvl="1"/>
            <a:r>
              <a:rPr lang="en-US" sz="2400" dirty="0"/>
              <a:t>Medicaid Service</a:t>
            </a:r>
          </a:p>
          <a:p>
            <a:pPr lvl="1"/>
            <a:r>
              <a:rPr lang="en-US" sz="2400" dirty="0"/>
              <a:t>Medical Service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A5E5D-D6F2-4DA9-A986-9ADEC1EE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1C70C-36A2-44FC-A083-98959550CFF4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663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0E060-01D3-4F69-AD2D-984341713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ARP-HCY I / M.O.E.S.C. ~ Region III (6 of 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DE21A-E01B-4375-8467-7079C0950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001486"/>
            <a:ext cx="11890272" cy="3835557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Additional ARP–HCY I Services 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en-US" dirty="0"/>
              <a:t>Inter-faith Hospitality Network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en-US" dirty="0"/>
              <a:t>Faith Based Intervention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en-US" dirty="0"/>
              <a:t>Family Promise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en-US" dirty="0"/>
              <a:t>180 Turning Lives Around</a:t>
            </a:r>
          </a:p>
          <a:p>
            <a:pPr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Dottie’s House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EDE0C-1549-4164-9AA2-A1D9419A38A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3495676"/>
            <a:ext cx="11881128" cy="276152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Harbor House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HomeFront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Women Aware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Emergent Transportation to Agency/School of Origin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Emergent – Short Term Homeless Transportation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304DB-0D1B-4AAF-BDC0-82E83FF6B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1C70C-36A2-44FC-A083-98959550CFF4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116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5C888-B90C-48D2-9723-62087AA94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ARP-HCY II/ M.O.E.S.C. ~ Region III (7 of 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66AB0-6AC5-4AEF-8B49-8DEE44254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Additional ARP-HCY II Services (District Application Submission)</a:t>
            </a:r>
          </a:p>
          <a:p>
            <a:r>
              <a:rPr lang="en-US" dirty="0"/>
              <a:t>Academic Support</a:t>
            </a:r>
          </a:p>
          <a:p>
            <a:r>
              <a:rPr lang="en-US" dirty="0"/>
              <a:t>Gas/Meal Gift Cards</a:t>
            </a:r>
          </a:p>
          <a:p>
            <a:r>
              <a:rPr lang="en-US" dirty="0"/>
              <a:t>Before School/Aftercare Program </a:t>
            </a:r>
          </a:p>
          <a:p>
            <a:r>
              <a:rPr lang="en-US" b="1" dirty="0"/>
              <a:t>Limited </a:t>
            </a:r>
            <a:r>
              <a:rPr lang="en-US" dirty="0"/>
              <a:t>Excess Cost of Transportation</a:t>
            </a:r>
          </a:p>
          <a:p>
            <a:r>
              <a:rPr lang="en-US" b="1" dirty="0"/>
              <a:t>Limited </a:t>
            </a:r>
            <a:r>
              <a:rPr lang="en-US" dirty="0"/>
              <a:t>Short Term Temporary Housing  (emergent 2-3 day motel/hotel stays)</a:t>
            </a:r>
          </a:p>
          <a:p>
            <a:endParaRPr lang="en-US" b="1" u="sng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CC2B6-2ACC-4A6C-840B-93BE240F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1C70C-36A2-44FC-A083-98959550CFF4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804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AB707-E15A-4CDC-8B58-8F6CF027B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and Contact </a:t>
            </a:r>
            <a:r>
              <a:rPr lang="en-US" dirty="0">
                <a:solidFill>
                  <a:schemeClr val="bg1"/>
                </a:solidFill>
              </a:rPr>
              <a:t>(MOESC)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7EB30-7D36-4AD7-94ED-D818FC350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14130"/>
            <a:ext cx="11890272" cy="463579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Contact Information</a:t>
            </a:r>
          </a:p>
          <a:p>
            <a:pPr marL="0" indent="0" algn="ctr">
              <a:buNone/>
            </a:pPr>
            <a:r>
              <a:rPr lang="en-US" b="1" dirty="0"/>
              <a:t>Alan Ferraro</a:t>
            </a:r>
          </a:p>
          <a:p>
            <a:pPr marL="0" indent="0" algn="ctr">
              <a:buNone/>
            </a:pPr>
            <a:r>
              <a:rPr lang="en-US" b="1" dirty="0"/>
              <a:t>Monmouth-Ocean Educational Services Commission</a:t>
            </a:r>
          </a:p>
          <a:p>
            <a:pPr marL="0" indent="0" algn="ctr">
              <a:buNone/>
            </a:pPr>
            <a:r>
              <a:rPr lang="en-US" b="1" dirty="0">
                <a:hlinkClick r:id="rId3"/>
              </a:rPr>
              <a:t>aferraro@moesc.org</a:t>
            </a: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732-695-7832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D445F-BE64-496C-8291-5F038B754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16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68C96-A9D0-409F-ACEB-4191383A3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11F70-4B47-4D8B-8623-CB2A819ED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0" y="1039868"/>
            <a:ext cx="11704320" cy="4556633"/>
          </a:xfrm>
        </p:spPr>
        <p:txBody>
          <a:bodyPr vert="horz" lIns="91440" tIns="45720" rIns="822960" bIns="45720" rtlCol="0" anchor="t">
            <a:normAutofit fontScale="47500" lnSpcReduction="20000"/>
          </a:bodyPr>
          <a:lstStyle/>
          <a:p>
            <a:r>
              <a:rPr lang="en-US" sz="4000" b="1" dirty="0">
                <a:latin typeface="Palatino Linotype"/>
              </a:rPr>
              <a:t>Housekeeping                     </a:t>
            </a:r>
            <a:r>
              <a:rPr lang="en-US" sz="3500" b="1" dirty="0">
                <a:latin typeface="Palatino Linotype"/>
              </a:rPr>
              <a:t>              </a:t>
            </a:r>
            <a:r>
              <a:rPr lang="en-US" sz="3400" dirty="0">
                <a:latin typeface="Palatino Linotype"/>
              </a:rPr>
              <a:t>Ms. Peggy Porche, Planning Associate</a:t>
            </a:r>
          </a:p>
          <a:p>
            <a:pPr marL="0" indent="0">
              <a:buNone/>
            </a:pPr>
            <a:r>
              <a:rPr lang="en-US" sz="2900" dirty="0">
                <a:latin typeface="Palatino Linotype"/>
              </a:rPr>
              <a:t>                                                                                      </a:t>
            </a:r>
            <a:r>
              <a:rPr lang="en-US" sz="3400" dirty="0">
                <a:latin typeface="Palatino Linotype"/>
              </a:rPr>
              <a:t>Office of the Executive Director/Deputy Assistant Commissioner </a:t>
            </a:r>
          </a:p>
          <a:p>
            <a:pPr>
              <a:lnSpc>
                <a:spcPct val="120000"/>
              </a:lnSpc>
            </a:pPr>
            <a:r>
              <a:rPr lang="en-US" sz="3500" b="1" dirty="0">
                <a:latin typeface="Palatino Linotype"/>
              </a:rPr>
              <a:t>Greetings/Welcome                </a:t>
            </a:r>
            <a:r>
              <a:rPr lang="en-US" sz="2900" b="1" dirty="0">
                <a:latin typeface="Palatino Linotype"/>
              </a:rPr>
              <a:t>                    </a:t>
            </a:r>
            <a:r>
              <a:rPr lang="en-US" sz="2900" dirty="0">
                <a:latin typeface="Palatino Linotype"/>
              </a:rPr>
              <a:t>Dr. A. Charles Wright,    Executive Director/Deputy Assistant Commissioner</a:t>
            </a:r>
            <a:r>
              <a:rPr lang="en-US" sz="2900" dirty="0">
                <a:solidFill>
                  <a:prstClr val="black"/>
                </a:solidFill>
                <a:latin typeface="Palatino Linotype"/>
              </a:rPr>
              <a:t>  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900" dirty="0">
                <a:solidFill>
                  <a:prstClr val="black"/>
                </a:solidFill>
                <a:latin typeface="Palatino Linotype"/>
              </a:rPr>
              <a:t>				                        Division of Educational Services</a:t>
            </a:r>
            <a:endParaRPr lang="en-US" sz="2900" dirty="0">
              <a:latin typeface="Palatino Linotype"/>
            </a:endParaRPr>
          </a:p>
          <a:p>
            <a:r>
              <a:rPr lang="en-US" sz="3500" b="1" dirty="0">
                <a:latin typeface="Palatino Linotype"/>
              </a:rPr>
              <a:t>ARP Homeless                                         </a:t>
            </a:r>
            <a:r>
              <a:rPr lang="en-US" sz="2900" dirty="0">
                <a:latin typeface="Palatino Linotype"/>
              </a:rPr>
              <a:t>Ms. Tamira Chapman, ARP-HCY Coordinator</a:t>
            </a:r>
          </a:p>
          <a:p>
            <a:pPr marL="0" indent="0">
              <a:buNone/>
            </a:pPr>
            <a:r>
              <a:rPr lang="en-US" sz="2900" dirty="0">
                <a:latin typeface="Palatino Linotype"/>
              </a:rPr>
              <a:t>                                                                                      Office of Supplemental Educational programs</a:t>
            </a:r>
          </a:p>
          <a:p>
            <a:r>
              <a:rPr lang="en-US" sz="3500" b="1" dirty="0">
                <a:latin typeface="Palatino Linotype"/>
              </a:rPr>
              <a:t> Regional Programs</a:t>
            </a:r>
          </a:p>
          <a:p>
            <a:r>
              <a:rPr lang="en-US" sz="3500" b="1" dirty="0">
                <a:latin typeface="Palatino Linotype"/>
              </a:rPr>
              <a:t>Region  III</a:t>
            </a:r>
          </a:p>
          <a:p>
            <a:r>
              <a:rPr lang="en-US" sz="3500" b="1" dirty="0">
                <a:latin typeface="Palatino Linotype"/>
              </a:rPr>
              <a:t>Clifton Public Schools</a:t>
            </a:r>
          </a:p>
          <a:p>
            <a:endParaRPr lang="en-US" sz="3500" dirty="0">
              <a:latin typeface="Palatino Linotype"/>
            </a:endParaRPr>
          </a:p>
          <a:p>
            <a:endParaRPr lang="en-US" sz="4000" dirty="0"/>
          </a:p>
          <a:p>
            <a:endParaRPr lang="en-US" sz="4000" dirty="0"/>
          </a:p>
          <a:p>
            <a:pPr marL="0" indent="0">
              <a:buNone/>
            </a:pPr>
            <a:endParaRPr lang="en-US" sz="4000" b="1" dirty="0"/>
          </a:p>
          <a:p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sz="1050" dirty="0"/>
          </a:p>
          <a:p>
            <a:endParaRPr lang="en-US" dirty="0"/>
          </a:p>
          <a:p>
            <a:endParaRPr lang="en-US" sz="1100" b="1" dirty="0"/>
          </a:p>
          <a:p>
            <a:endParaRPr lang="en-US" sz="1100" b="1" dirty="0"/>
          </a:p>
          <a:p>
            <a:endParaRPr lang="en-US" sz="1100" b="1" dirty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722598-E626-4FB5-B633-765394CD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936C-68CC-48AF-8CF3-4B03BC21D04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89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F17E-1207-43E4-A01B-F5BF1BD67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5807"/>
            <a:ext cx="12192000" cy="2726386"/>
          </a:xfrm>
        </p:spPr>
        <p:txBody>
          <a:bodyPr>
            <a:normAutofit/>
          </a:bodyPr>
          <a:lstStyle/>
          <a:p>
            <a:r>
              <a:rPr lang="en-US" dirty="0"/>
              <a:t>Ms. Jessica Tremble</a:t>
            </a:r>
            <a:br>
              <a:rPr lang="en-US" dirty="0"/>
            </a:br>
            <a:r>
              <a:rPr lang="en-US" dirty="0"/>
              <a:t>Clifton Public Schools </a:t>
            </a:r>
            <a:r>
              <a:rPr lang="en-US" sz="6000" dirty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00216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8ADB2-D86F-41F0-9634-8061D771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ARP-HCY </a:t>
            </a:r>
            <a:br>
              <a:rPr lang="en-US" dirty="0"/>
            </a:br>
            <a:r>
              <a:rPr lang="en-US" dirty="0"/>
              <a:t>Grant Allotment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BF77CD-D24A-4EF1-BE01-349FDB95C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872D-3AE9-4542-A461-B751CD6BB84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75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F8837D7-EAE2-7100-6819-0389D4A1B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</p:spPr>
        <p:txBody>
          <a:bodyPr/>
          <a:lstStyle/>
          <a:p>
            <a:pPr algn="ctr"/>
            <a:r>
              <a:rPr lang="en-US" dirty="0"/>
              <a:t>Address Areas of Concern</a:t>
            </a:r>
          </a:p>
        </p:txBody>
      </p:sp>
      <p:pic>
        <p:nvPicPr>
          <p:cNvPr id="4" name="Picture 3" descr="3 step process. 1 Identification. 2 Follow-up. 3 Longevity.">
            <a:extLst>
              <a:ext uri="{FF2B5EF4-FFF2-40B4-BE49-F238E27FC236}">
                <a16:creationId xmlns:a16="http://schemas.microsoft.com/office/drawing/2014/main" id="{D4A20A55-BE1E-2E1B-9C8E-5667316EA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13" y="1209532"/>
            <a:ext cx="10504318" cy="466994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65645-D8DB-4043-8E15-6D4DCEE52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7719" y="6257197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D1C70C-36A2-44FC-A083-98959550CFF4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50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33BBC-ADBF-4C78-BE16-31ECF3E7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Address Areas of Concern (cont.)</a:t>
            </a:r>
          </a:p>
        </p:txBody>
      </p:sp>
      <p:pic>
        <p:nvPicPr>
          <p:cNvPr id="5" name="Picture 4" descr="Process flow chart. 1. Identification: Update Registration Form and Professional Development. 2. Follow Up: Check-in per Marking Period. 3. Longevity: Gift cards and Database for record keeping.">
            <a:extLst>
              <a:ext uri="{FF2B5EF4-FFF2-40B4-BE49-F238E27FC236}">
                <a16:creationId xmlns:a16="http://schemas.microsoft.com/office/drawing/2014/main" id="{7D592F82-42EF-1B8B-FEA0-30476E819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07" y="1325741"/>
            <a:ext cx="10900593" cy="469432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554CC-DE07-4611-BC24-912AB27B0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37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A74B9-26DE-460B-92A9-A65790C4F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Gift Cards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D6442-8BF0-47F3-B3CA-162C40FEE6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Food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B5D3C-C5F0-42FA-837A-379904573D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Shoprite</a:t>
            </a:r>
          </a:p>
        </p:txBody>
      </p:sp>
      <p:pic>
        <p:nvPicPr>
          <p:cNvPr id="2060" name="Picture 12" descr="Woman in a grocery store holding up a receipt that is as tall as she is">
            <a:extLst>
              <a:ext uri="{FF2B5EF4-FFF2-40B4-BE49-F238E27FC236}">
                <a16:creationId xmlns:a16="http://schemas.microsoft.com/office/drawing/2014/main" id="{F9E7C036-866A-40C9-A469-73CBB7930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449806"/>
            <a:ext cx="2743200" cy="459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A17343-8811-4A7C-85D0-380F420D858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Housing Supplies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FCB20-3D3A-442F-9D07-1706CA779AD6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/>
              <a:t>Shoprite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605AB-9D66-4131-9FDA-E94D99E8E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163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198D07B-C657-B6E0-8FA6-9D23C885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430" y="380196"/>
            <a:ext cx="10128421" cy="769977"/>
          </a:xfrm>
        </p:spPr>
        <p:txBody>
          <a:bodyPr anchor="ctr">
            <a:normAutofit/>
          </a:bodyPr>
          <a:lstStyle/>
          <a:p>
            <a:pPr algn="ctr"/>
            <a:r>
              <a:rPr lang="en-US" sz="4600" dirty="0"/>
              <a:t>Gift Cards(cont.)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8B0025C-C956-6842-208C-63FA40315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064" y="1449806"/>
            <a:ext cx="5876390" cy="823912"/>
          </a:xfrm>
        </p:spPr>
        <p:txBody>
          <a:bodyPr anchor="b">
            <a:normAutofit/>
          </a:bodyPr>
          <a:lstStyle/>
          <a:p>
            <a:r>
              <a:rPr lang="en-US" dirty="0"/>
              <a:t>Clothing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F095EBF6-181E-9D74-59CA-BDFC4534C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064" y="2273718"/>
            <a:ext cx="5876389" cy="3664374"/>
          </a:xfrm>
        </p:spPr>
        <p:txBody>
          <a:bodyPr>
            <a:normAutofit/>
          </a:bodyPr>
          <a:lstStyle/>
          <a:p>
            <a:r>
              <a:rPr lang="en-US" dirty="0"/>
              <a:t>Old Navy</a:t>
            </a:r>
          </a:p>
          <a:p>
            <a:r>
              <a:rPr lang="en-US" dirty="0"/>
              <a:t>Macy’s</a:t>
            </a:r>
          </a:p>
          <a:p>
            <a:r>
              <a:rPr lang="en-US" dirty="0"/>
              <a:t>Gap</a:t>
            </a:r>
          </a:p>
          <a:p>
            <a:r>
              <a:rPr lang="en-US" dirty="0"/>
              <a:t>American Eagle</a:t>
            </a:r>
          </a:p>
          <a:p>
            <a:r>
              <a:rPr lang="en-US" dirty="0"/>
              <a:t>Marshalls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685BCB-50D5-3104-FDC4-A89B639ED90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8000" y="1450895"/>
            <a:ext cx="5164268" cy="823912"/>
          </a:xfrm>
        </p:spPr>
        <p:txBody>
          <a:bodyPr anchor="b">
            <a:normAutofit/>
          </a:bodyPr>
          <a:lstStyle/>
          <a:p>
            <a:r>
              <a:rPr lang="en-US" dirty="0"/>
              <a:t>Transportation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0DA374B-523E-6807-00DC-2CF2729199A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857999" y="2273718"/>
            <a:ext cx="5164268" cy="3664374"/>
          </a:xfrm>
        </p:spPr>
        <p:txBody>
          <a:bodyPr>
            <a:normAutofit/>
          </a:bodyPr>
          <a:lstStyle/>
          <a:p>
            <a:r>
              <a:rPr lang="en-US" dirty="0"/>
              <a:t>Shell</a:t>
            </a:r>
          </a:p>
          <a:p>
            <a:r>
              <a:rPr lang="en-US" dirty="0"/>
              <a:t>BP</a:t>
            </a:r>
          </a:p>
          <a:p>
            <a:r>
              <a:rPr lang="en-US" dirty="0"/>
              <a:t>Exxon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813FCA-5219-4AC8-B927-420FCF6BE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7719" y="6257197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D1C70C-36A2-44FC-A083-98959550CFF4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86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62BA8C6-2101-781B-2E60-37A3C62C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</p:spPr>
        <p:txBody>
          <a:bodyPr/>
          <a:lstStyle/>
          <a:p>
            <a:pPr algn="ctr"/>
            <a:r>
              <a:rPr lang="en-US" dirty="0"/>
              <a:t>Additional Supports</a:t>
            </a:r>
          </a:p>
        </p:txBody>
      </p:sp>
      <p:pic>
        <p:nvPicPr>
          <p:cNvPr id="9" name="Picture 8" descr="Academic&#10;Stipend for Tutoring&#10;Stipend for Counselors (College Readiness Prep)&#10;Cell Phone &amp; Plan&#10;Premier Wireless&#10;Emotional&#10;Part-Time Therapist to provide support during the school day&#10;Hotel Accommodations&#10;Partnership with local hotels">
            <a:extLst>
              <a:ext uri="{FF2B5EF4-FFF2-40B4-BE49-F238E27FC236}">
                <a16:creationId xmlns:a16="http://schemas.microsoft.com/office/drawing/2014/main" id="{18FEB1ED-713A-459C-9350-569D9828D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685925"/>
            <a:ext cx="8572500" cy="34861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F5DB3-F42A-4A69-B9FC-2023DA0688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87719" y="6257197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D1C70C-36A2-44FC-A083-98959550CFF4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85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EC64F8-8780-464A-49E7-056541647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</p:spPr>
        <p:txBody>
          <a:bodyPr/>
          <a:lstStyle/>
          <a:p>
            <a:pPr algn="ctr"/>
            <a:r>
              <a:rPr lang="en-US" dirty="0"/>
              <a:t>Personalized Kits</a:t>
            </a:r>
          </a:p>
        </p:txBody>
      </p:sp>
      <p:pic>
        <p:nvPicPr>
          <p:cNvPr id="7" name="Picture 6" descr="Women: Shampoo, conditioner, soap, shaving cream, razors, toothpaste, toothbrush, dental floss, brush, lotion, feminine products&#10;Men: Shampoo, conditioner, soap, shaving cream, razors, toothpaste, toothbrush, dental floss, comb, lotion&#10;Children: Shampoo, conditioner, soap, toothpaste, toothbrush, mouthwash, dental floss, brush, lotion, BandAids, nail clipper, medical kit&#10;Housing Supplies: Detergent, fabric softeners, dish soap, sponges, Lysol wipes, hand sanitizer&#10;School Supplies K-5: Backpack, composition notebooks, folders, pencils, erasers, highlighters, markers, crayons, colored pencils, glue sticks, pencil cases&#10;School Supplies 6-12: Backpack, binders, notebooks, folders, pencils, pens, calculator, highlighters, white-out, pencil case">
            <a:extLst>
              <a:ext uri="{FF2B5EF4-FFF2-40B4-BE49-F238E27FC236}">
                <a16:creationId xmlns:a16="http://schemas.microsoft.com/office/drawing/2014/main" id="{8A5D4D9D-5C57-4E23-932E-3E1DE5732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8" y="1482036"/>
            <a:ext cx="9678382" cy="430916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D2B60-B1C0-4FAE-BAB1-E92BF0022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87719" y="6257197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D1C70C-36A2-44FC-A083-98959550CFF4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771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AB707-E15A-4CDC-8B58-8F6CF027B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and Contact (CPS)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7EB30-7D36-4AD7-94ED-D818FC350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14130"/>
            <a:ext cx="11890272" cy="463579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Contact Information</a:t>
            </a:r>
          </a:p>
          <a:p>
            <a:pPr marL="0" indent="0" algn="ctr">
              <a:buNone/>
            </a:pPr>
            <a:r>
              <a:rPr lang="en-US" dirty="0"/>
              <a:t>Jessica Tremble</a:t>
            </a:r>
          </a:p>
          <a:p>
            <a:pPr marL="0" indent="0" algn="ctr">
              <a:buNone/>
            </a:pPr>
            <a:r>
              <a:rPr lang="en-US" dirty="0"/>
              <a:t>Clifton Public Schools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Jtremble@Cliftonschools.net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973-470-5697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D445F-BE64-496C-8291-5F038B754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4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52191-5090-4D44-96D1-43EC8029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0" y="312214"/>
            <a:ext cx="10515600" cy="850489"/>
          </a:xfrm>
        </p:spPr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25A0A6-473B-44FC-A1CF-D179BD99EF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Jersey Department of Education Website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dirty="0">
                <a:hlinkClick r:id="rId3" action="ppaction://hlinkfile"/>
              </a:rPr>
              <a:t>nj.gov/education</a:t>
            </a:r>
            <a:endParaRPr lang="en-US" dirty="0"/>
          </a:p>
          <a:p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6D9F2-D1F4-4857-BF17-599E831177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4132" y="2418292"/>
            <a:ext cx="6562725" cy="876378"/>
          </a:xfrm>
        </p:spPr>
        <p:txBody>
          <a:bodyPr vert="horz" lIns="91440" tIns="45720" rIns="822960" bIns="45720" rtlCol="0" anchor="t">
            <a:normAutofit fontScale="85000" lnSpcReduction="20000"/>
          </a:bodyPr>
          <a:lstStyle/>
          <a:p>
            <a:r>
              <a:rPr lang="en-US" b="1" dirty="0"/>
              <a:t>Questions may be submitted to:</a:t>
            </a:r>
          </a:p>
          <a:p>
            <a:r>
              <a:rPr lang="en-US" b="1" dirty="0"/>
              <a:t> </a:t>
            </a:r>
            <a:r>
              <a:rPr lang="en-US" dirty="0">
                <a:latin typeface="Palatino Linotype"/>
                <a:hlinkClick r:id="rId4"/>
              </a:rPr>
              <a:t> ESSER@doe.nj.gov</a:t>
            </a:r>
            <a:endParaRPr lang="en-US" dirty="0"/>
          </a:p>
          <a:p>
            <a:endParaRPr 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35148EB0-A78C-41D4-98FA-D8D37A91F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930" y="3563331"/>
            <a:ext cx="81881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Registration now open for the January 25, 2023, ARP ESSER Round Table  at</a:t>
            </a:r>
          </a:p>
          <a:p>
            <a:r>
              <a:rPr lang="en-US" b="1" dirty="0"/>
              <a:t> </a:t>
            </a:r>
            <a:r>
              <a:rPr lang="en-US" b="1" dirty="0">
                <a:hlinkClick r:id="rId5"/>
              </a:rPr>
              <a:t>https://homeroom5.doe.state.nj.us/events/</a:t>
            </a:r>
            <a:r>
              <a:rPr lang="en-US" b="1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7D4A88E-456F-46F8-907A-D054752239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73250" y="4879461"/>
            <a:ext cx="2304487" cy="492654"/>
          </a:xfrm>
        </p:spPr>
        <p:txBody>
          <a:bodyPr>
            <a:normAutofit/>
          </a:bodyPr>
          <a:lstStyle/>
          <a:p>
            <a:r>
              <a:rPr lang="en-US" dirty="0"/>
              <a:t>Follow Us!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08545-741F-4F64-8419-BA38EC64EF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55800" y="5758805"/>
            <a:ext cx="1984693" cy="492654"/>
          </a:xfrm>
        </p:spPr>
        <p:txBody>
          <a:bodyPr/>
          <a:lstStyle/>
          <a:p>
            <a:r>
              <a:rPr lang="en-US">
                <a:hlinkClick r:id="rId6"/>
              </a:rPr>
              <a:t>Facebook: </a:t>
            </a:r>
            <a:br>
              <a:rPr lang="en-US">
                <a:hlinkClick r:id="rId6"/>
              </a:rPr>
            </a:br>
            <a:r>
              <a:rPr lang="en-US">
                <a:hlinkClick r:id="rId6"/>
              </a:rPr>
              <a:t>@</a:t>
            </a:r>
            <a:r>
              <a:rPr lang="en-US" err="1">
                <a:hlinkClick r:id="rId6"/>
              </a:rPr>
              <a:t>njdeptofed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36C12-D4E7-434D-8898-AD3DD2044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1190" y="5790554"/>
            <a:ext cx="2223645" cy="365654"/>
          </a:xfrm>
        </p:spPr>
        <p:txBody>
          <a:bodyPr/>
          <a:lstStyle/>
          <a:p>
            <a:r>
              <a:rPr lang="en-US">
                <a:hlinkClick r:id="rId7"/>
              </a:rPr>
              <a:t>Twitter: @</a:t>
            </a:r>
            <a:r>
              <a:rPr lang="en-US" err="1">
                <a:hlinkClick r:id="rId7"/>
              </a:rPr>
              <a:t>NewJerseyDOE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D22032-A2E9-474A-B97F-DA8B434CB6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99783" y="5790554"/>
            <a:ext cx="2541145" cy="175154"/>
          </a:xfrm>
        </p:spPr>
        <p:txBody>
          <a:bodyPr/>
          <a:lstStyle/>
          <a:p>
            <a:r>
              <a:rPr lang="en-US">
                <a:hlinkClick r:id="rId8"/>
              </a:rPr>
              <a:t>Instagram: </a:t>
            </a:r>
            <a:br>
              <a:rPr lang="en-US">
                <a:hlinkClick r:id="rId8"/>
              </a:rPr>
            </a:br>
            <a:r>
              <a:rPr lang="en-US">
                <a:hlinkClick r:id="rId8"/>
              </a:rPr>
              <a:t>@</a:t>
            </a:r>
            <a:r>
              <a:rPr lang="en-US" err="1">
                <a:hlinkClick r:id="rId8"/>
              </a:rPr>
              <a:t>NewJerseyDoe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DF558-8228-4BD1-833C-89127EDFC0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9936C-68CC-48AF-8CF3-4B03BC21D04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44919-2D8A-4D8D-9B3B-8D75A050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Using Microsoft Teams</a:t>
            </a:r>
            <a:endParaRPr lang="en-US" sz="3500" dirty="0">
              <a:effectLst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0FD60-3C78-4D4D-AF54-55346C1F5FF2}"/>
              </a:ext>
            </a:extLst>
          </p:cNvPr>
          <p:cNvSpPr txBox="1"/>
          <p:nvPr/>
        </p:nvSpPr>
        <p:spPr>
          <a:xfrm>
            <a:off x="679508" y="1493240"/>
            <a:ext cx="4773336" cy="4530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2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Chat</a:t>
            </a:r>
          </a:p>
          <a:p>
            <a:pPr marL="571500" lvl="2" indent="-3429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We welcome your participation in discussions by asking questions and adding comments in the chat box.</a:t>
            </a:r>
          </a:p>
          <a:p>
            <a:pPr marL="228600" lvl="2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8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2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Raise Hand</a:t>
            </a:r>
          </a:p>
          <a:p>
            <a:pPr marL="576263" lvl="1" indent="-350838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Please use the raise hand feature if you want to speak.</a:t>
            </a:r>
          </a:p>
          <a:p>
            <a:pPr marL="225425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8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200" b="1" kern="1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Mute/Unmute</a:t>
            </a:r>
            <a:endParaRPr lang="en-US" sz="2200" b="0" kern="12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571500" lvl="2" indent="-3429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Please r</a:t>
            </a:r>
            <a:r>
              <a:rPr lang="en-US" sz="2200" kern="1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emain muted whenever you are not speaking.</a:t>
            </a:r>
            <a:endParaRPr lang="en-US" sz="2200" b="0" kern="12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endParaRPr lang="en-US" sz="3400" dirty="0">
              <a:latin typeface="Palatino Linotype" panose="02040502050505030304" pitchFamily="18" charset="0"/>
            </a:endParaRPr>
          </a:p>
        </p:txBody>
      </p:sp>
      <p:pic>
        <p:nvPicPr>
          <p:cNvPr id="5" name="Picture 4" descr="Meeting Chat and Raise Hand icons.">
            <a:extLst>
              <a:ext uri="{FF2B5EF4-FFF2-40B4-BE49-F238E27FC236}">
                <a16:creationId xmlns:a16="http://schemas.microsoft.com/office/drawing/2014/main" id="{BB773017-9CC9-1C93-576E-E7BEB564F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297" y="1651862"/>
            <a:ext cx="4029805" cy="35542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A84BA1-6EB6-4BC2-9BDD-3632D59AC9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B872D-3AE9-4542-A461-B751CD6BB84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3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F17E-1207-43E4-A01B-F5BF1BD67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7320"/>
            <a:ext cx="12192000" cy="43434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Palatino Linotype"/>
              </a:rPr>
              <a:t>Greetings/Welcome</a:t>
            </a:r>
            <a:br>
              <a:rPr lang="en-US" sz="3600" dirty="0"/>
            </a:br>
            <a:br>
              <a:rPr lang="en-US" sz="3600" dirty="0"/>
            </a:br>
            <a:r>
              <a:rPr lang="en-US" sz="2000" dirty="0">
                <a:latin typeface="Palatino Linotype"/>
              </a:rPr>
              <a:t>Dr. A. Charles Wright</a:t>
            </a:r>
            <a:br>
              <a:rPr lang="en-US" sz="2000" dirty="0"/>
            </a:br>
            <a:r>
              <a:rPr lang="en-US" sz="2000" dirty="0">
                <a:latin typeface="Palatino Linotype"/>
              </a:rPr>
              <a:t>Executive Director/Deputy Assistant Commissioner</a:t>
            </a:r>
            <a:br>
              <a:rPr lang="en-US" sz="2000" dirty="0"/>
            </a:br>
            <a:r>
              <a:rPr lang="en-US" sz="2000" dirty="0">
                <a:latin typeface="Palatino Linotype"/>
              </a:rPr>
              <a:t>Division of Educational Services</a:t>
            </a:r>
            <a:br>
              <a:rPr lang="en-US" sz="2000" dirty="0"/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5501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F17E-1207-43E4-A01B-F5BF1BD67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5807"/>
            <a:ext cx="12192000" cy="272638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Palatino Linotype"/>
              </a:rPr>
              <a:t>ARP Homeless: How Schools/Districts are using </a:t>
            </a:r>
            <a:br>
              <a:rPr lang="en-US" sz="3600" dirty="0">
                <a:latin typeface="Palatino Linotype"/>
              </a:rPr>
            </a:br>
            <a:r>
              <a:rPr lang="en-US" sz="3600" dirty="0">
                <a:latin typeface="Palatino Linotype"/>
              </a:rPr>
              <a:t>ARP ESSER Funding to Assist Students Experiencing Homelessness</a:t>
            </a:r>
            <a:endParaRPr lang="en-US" sz="3600" b="1" dirty="0"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552182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F17E-1207-43E4-A01B-F5BF1BD67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5807"/>
            <a:ext cx="12192000" cy="2726386"/>
          </a:xfrm>
        </p:spPr>
        <p:txBody>
          <a:bodyPr>
            <a:normAutofit/>
          </a:bodyPr>
          <a:lstStyle/>
          <a:p>
            <a:r>
              <a:rPr lang="en-US" sz="3200" dirty="0"/>
              <a:t>Ms. Tamira Chapman, ARP-HCY Coordinator</a:t>
            </a:r>
            <a:br>
              <a:rPr lang="en-US" sz="3200" dirty="0"/>
            </a:br>
            <a:r>
              <a:rPr lang="en-US" sz="3200" dirty="0"/>
              <a:t>Office of Supplemental Educational Programs</a:t>
            </a:r>
            <a:br>
              <a:rPr lang="en-US" sz="2400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4750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6F546-2437-4915-A159-D59B240C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750" dirty="0"/>
              <a:t>About ARP-HCY Funds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54E6F-7A85-4E42-9D2C-B103C8D642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6097" y="1516256"/>
            <a:ext cx="6733201" cy="3825487"/>
          </a:xfrm>
        </p:spPr>
        <p:txBody>
          <a:bodyPr vert="horz" lIns="91440" tIns="45720" rIns="822960" bIns="45720" rtlCol="0" anchor="t">
            <a:noAutofit/>
          </a:bodyPr>
          <a:lstStyle/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dirty="0"/>
              <a:t>ARP-HCY funds are specifically dedicated to support the identification, enrollment, and school participation of children and youth experiencing homelessness, including through wrap-around services.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000000"/>
              </a:solidFill>
              <a:latin typeface="+mn-lt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dirty="0"/>
              <a:t>Funds may also be used for specific and urgent needs due to the extraordinary impact of the pandemic on students experiencing homelessness, include academic, social, emotional, and mental health needs.</a:t>
            </a:r>
            <a:endParaRPr lang="en-US" sz="2100" dirty="0">
              <a:solidFill>
                <a:srgbClr val="000000"/>
              </a:solidFill>
              <a:latin typeface="+mn-lt"/>
            </a:endParaRPr>
          </a:p>
          <a:p>
            <a:pPr marL="0" lv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100" dirty="0">
              <a:solidFill>
                <a:srgbClr val="000000"/>
              </a:solidFill>
              <a:latin typeface="+mn-lt"/>
            </a:endParaRPr>
          </a:p>
          <a:p>
            <a:pPr marL="457200" lvl="0" indent="-4572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2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Picture 5" descr="Pencil and paper on a school desk&#10;">
            <a:extLst>
              <a:ext uri="{FF2B5EF4-FFF2-40B4-BE49-F238E27FC236}">
                <a16:creationId xmlns:a16="http://schemas.microsoft.com/office/drawing/2014/main" id="{12F6EE52-DB3C-4179-AB75-F49DAA2B7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812" y="1820011"/>
            <a:ext cx="3624132" cy="241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7F327-4ED2-42D0-81F0-97498F1380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1C70C-36A2-44FC-A083-98959550CF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884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21D1F-B8EB-4D6E-85B1-7224C9A91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960" y="342174"/>
            <a:ext cx="10096959" cy="747579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3750" dirty="0"/>
              <a:t>ARP-HCY Funding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0B4E26-4B5C-2273-021C-58E367BE39B7}"/>
              </a:ext>
            </a:extLst>
          </p:cNvPr>
          <p:cNvSpPr txBox="1"/>
          <p:nvPr/>
        </p:nvSpPr>
        <p:spPr>
          <a:xfrm>
            <a:off x="164306" y="2531716"/>
            <a:ext cx="11863388" cy="369332"/>
          </a:xfrm>
          <a:prstGeom prst="rect">
            <a:avLst/>
          </a:prstGeom>
          <a:solidFill>
            <a:srgbClr val="253863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800" b="0" i="0" u="none" strike="noStrike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New Jersey Department of Education (NJDOE)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48945EA-B881-4870-8660-D426A35C3B00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2875433960"/>
              </p:ext>
            </p:extLst>
          </p:nvPr>
        </p:nvGraphicFramePr>
        <p:xfrm>
          <a:off x="164306" y="2901048"/>
          <a:ext cx="1186338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5847">
                  <a:extLst>
                    <a:ext uri="{9D8B030D-6E8A-4147-A177-3AD203B41FA5}">
                      <a16:colId xmlns:a16="http://schemas.microsoft.com/office/drawing/2014/main" val="3466876058"/>
                    </a:ext>
                  </a:extLst>
                </a:gridCol>
                <a:gridCol w="2965847">
                  <a:extLst>
                    <a:ext uri="{9D8B030D-6E8A-4147-A177-3AD203B41FA5}">
                      <a16:colId xmlns:a16="http://schemas.microsoft.com/office/drawing/2014/main" val="2429052932"/>
                    </a:ext>
                  </a:extLst>
                </a:gridCol>
                <a:gridCol w="2965847">
                  <a:extLst>
                    <a:ext uri="{9D8B030D-6E8A-4147-A177-3AD203B41FA5}">
                      <a16:colId xmlns:a16="http://schemas.microsoft.com/office/drawing/2014/main" val="178326773"/>
                    </a:ext>
                  </a:extLst>
                </a:gridCol>
                <a:gridCol w="2965847">
                  <a:extLst>
                    <a:ext uri="{9D8B030D-6E8A-4147-A177-3AD203B41FA5}">
                      <a16:colId xmlns:a16="http://schemas.microsoft.com/office/drawing/2014/main" val="156178050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EHCY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ARP Homeless I (25%)​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ARP Homeless II (75%)​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41374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Total Allocation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$2,693,280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$4,527,381 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$13,590,844 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7669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State Level Set-aside (25%)​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$441,116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$1,131,845 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$1,394,747 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06212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LEA Allocation (75%)​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$2,252,164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$3,395,536 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$12,196,097​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235538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631A67-8026-42B4-89A1-C45DB94AE8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1C70C-36A2-44FC-A083-98959550CF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660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AB707-E15A-4CDC-8B58-8F6CF027B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and Contact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7EB30-7D36-4AD7-94ED-D818FC350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" y="1414130"/>
            <a:ext cx="11931789" cy="463579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Contact Information</a:t>
            </a:r>
          </a:p>
          <a:p>
            <a:pPr marL="0" indent="0" algn="ctr">
              <a:buNone/>
            </a:pPr>
            <a:r>
              <a:rPr lang="en-US" dirty="0"/>
              <a:t>Tamira Chapman</a:t>
            </a:r>
          </a:p>
          <a:p>
            <a:pPr marL="0" indent="0" algn="ctr">
              <a:buNone/>
            </a:pPr>
            <a:r>
              <a:rPr lang="en-US" dirty="0"/>
              <a:t>Office of Supplemental Educational Programs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tamira.chapman@doe.nj.gov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609.376.3432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D445F-BE64-496C-8291-5F038B754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68986"/>
      </p:ext>
    </p:extLst>
  </p:cSld>
  <p:clrMapOvr>
    <a:masterClrMapping/>
  </p:clrMapOvr>
</p:sld>
</file>

<file path=ppt/theme/theme1.xml><?xml version="1.0" encoding="utf-8"?>
<a:theme xmlns:a="http://schemas.openxmlformats.org/drawingml/2006/main" name="NDJOE_Main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0921 (002)  -  Read-Only" id="{58665EE0-0778-4B6A-9B26-9250B8818B72}" vid="{54CFC8EA-E008-44E1-8673-8AAADB6EDDC7}"/>
    </a:ext>
  </a:extLst>
</a:theme>
</file>

<file path=ppt/theme/theme10.xml><?xml version="1.0" encoding="utf-8"?>
<a:theme xmlns:a="http://schemas.openxmlformats.org/drawingml/2006/main" name="NDJOE_Main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0921" id="{CBAECBB9-3C50-4657-940A-958B5F9A7064}" vid="{FD89A02A-1256-475E-A4EE-430E2526387B}"/>
    </a:ext>
  </a:extLst>
</a:theme>
</file>

<file path=ppt/theme/theme11.xml><?xml version="1.0" encoding="utf-8"?>
<a:theme xmlns:a="http://schemas.openxmlformats.org/drawingml/2006/main" name="1_NJDOE_TitleSlid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0921  -  Read-Only" id="{7DB005D5-9A20-4F54-BDDB-3F0B58CF7C39}" vid="{8F5B3E5E-17D6-48F5-9A13-48CA22833D02}"/>
    </a:ext>
  </a:extLst>
</a:theme>
</file>

<file path=ppt/theme/theme12.xml><?xml version="1.0" encoding="utf-8"?>
<a:theme xmlns:a="http://schemas.openxmlformats.org/drawingml/2006/main" name="2_NDJOE_Main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dated TICOP Presentation - 9-23-2021.potx" id="{26BE1D04-D970-4612-B783-F93DAD06BEA7}" vid="{C512B116-3601-4E61-A264-B27E7C631BBD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JDOE_TitleSlid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0921 (002)  -  Read-Only" id="{58665EE0-0778-4B6A-9B26-9250B8818B72}" vid="{BAD783E9-B5E0-4BB5-B18C-531425630476}"/>
    </a:ext>
  </a:extLst>
</a:theme>
</file>

<file path=ppt/theme/theme3.xml><?xml version="1.0" encoding="utf-8"?>
<a:theme xmlns:a="http://schemas.openxmlformats.org/drawingml/2006/main" name="NJDOE_Section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0921 (002)  -  Read-Only" id="{58665EE0-0778-4B6A-9B26-9250B8818B72}" vid="{8584AAFA-913A-46C4-82D9-8779EB51097F}"/>
    </a:ext>
  </a:extLst>
</a:theme>
</file>

<file path=ppt/theme/theme4.xml><?xml version="1.0" encoding="utf-8"?>
<a:theme xmlns:a="http://schemas.openxmlformats.org/drawingml/2006/main" name="NDJOE_Main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Widescreen  -  Read-Only" id="{C59D137A-502B-4AE3-BFA8-EAB911F90DD9}" vid="{9DF51BEE-0EBD-4C05-BE34-DC7312BF5F9B}"/>
    </a:ext>
  </a:extLst>
</a:theme>
</file>

<file path=ppt/theme/theme5.xml><?xml version="1.0" encoding="utf-8"?>
<a:theme xmlns:a="http://schemas.openxmlformats.org/drawingml/2006/main" name="NJDOE_TitleSlid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Widescreen  -  Read-Only" id="{C59D137A-502B-4AE3-BFA8-EAB911F90DD9}" vid="{EE194C2B-F6A0-4A4D-8AC1-A456BC781591}"/>
    </a:ext>
  </a:extLst>
</a:theme>
</file>

<file path=ppt/theme/theme6.xml><?xml version="1.0" encoding="utf-8"?>
<a:theme xmlns:a="http://schemas.openxmlformats.org/drawingml/2006/main" name="1_NDJOE_Main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0921  -  Read-Only" id="{7DB005D5-9A20-4F54-BDDB-3F0B58CF7C39}" vid="{8555BBD0-58EB-40D3-92E2-3F2E5ED552CF}"/>
    </a:ext>
  </a:extLst>
</a:theme>
</file>

<file path=ppt/theme/theme7.xml><?xml version="1.0" encoding="utf-8"?>
<a:theme xmlns:a="http://schemas.openxmlformats.org/drawingml/2006/main" name="1_NJDOE_Section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0921  -  Read-Only" id="{7DB005D5-9A20-4F54-BDDB-3F0B58CF7C39}" vid="{0363114F-E39A-4520-852A-5684BFE7891B}"/>
    </a:ext>
  </a:extLst>
</a:theme>
</file>

<file path=ppt/theme/theme8.xml><?xml version="1.0" encoding="utf-8"?>
<a:theme xmlns:a="http://schemas.openxmlformats.org/drawingml/2006/main" name="NJDOE_TitleSlid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0921" id="{CBAECBB9-3C50-4657-940A-958B5F9A7064}" vid="{A7951CFC-04A9-4C95-90B1-B7888E9C2CB0}"/>
    </a:ext>
  </a:extLst>
</a:theme>
</file>

<file path=ppt/theme/theme9.xml><?xml version="1.0" encoding="utf-8"?>
<a:theme xmlns:a="http://schemas.openxmlformats.org/drawingml/2006/main" name="NJDOE_Section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0921" id="{CBAECBB9-3C50-4657-940A-958B5F9A7064}" vid="{C007E172-BCBC-4E4F-A790-B099E32BCE9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0857EA0679F646974BD4BF5487B317" ma:contentTypeVersion="13" ma:contentTypeDescription="Create a new document." ma:contentTypeScope="" ma:versionID="396b28bf2d55f152d3b7352929995728">
  <xsd:schema xmlns:xsd="http://www.w3.org/2001/XMLSchema" xmlns:xs="http://www.w3.org/2001/XMLSchema" xmlns:p="http://schemas.microsoft.com/office/2006/metadata/properties" xmlns:ns2="9aa51604-3ab8-43f9-a458-517f976e6416" xmlns:ns3="180e0ec4-ef6c-4ce6-99c3-a5f5c6d726d2" targetNamespace="http://schemas.microsoft.com/office/2006/metadata/properties" ma:root="true" ma:fieldsID="f27e357af2a2e0d812c3d431830f57a4" ns2:_="" ns3:_="">
    <xsd:import namespace="9aa51604-3ab8-43f9-a458-517f976e6416"/>
    <xsd:import namespace="180e0ec4-ef6c-4ce6-99c3-a5f5c6d726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a51604-3ab8-43f9-a458-517f976e64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f2b5c3f-4ce5-4420-9db3-cd80330d6d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0e0ec4-ef6c-4ce6-99c3-a5f5c6d726d2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81be2e9-edbe-4092-80d8-dff0332559ef}" ma:internalName="TaxCatchAll" ma:showField="CatchAllData" ma:web="180e0ec4-ef6c-4ce6-99c3-a5f5c6d726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a51604-3ab8-43f9-a458-517f976e6416">
      <Terms xmlns="http://schemas.microsoft.com/office/infopath/2007/PartnerControls"/>
    </lcf76f155ced4ddcb4097134ff3c332f>
    <TaxCatchAll xmlns="180e0ec4-ef6c-4ce6-99c3-a5f5c6d726d2" xsi:nil="true"/>
  </documentManagement>
</p:properties>
</file>

<file path=customXml/itemProps1.xml><?xml version="1.0" encoding="utf-8"?>
<ds:datastoreItem xmlns:ds="http://schemas.openxmlformats.org/officeDocument/2006/customXml" ds:itemID="{3E30E4A2-38B4-49C0-82FB-2FA046D655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C747DA-E9B5-437C-B140-5A380A0BCB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a51604-3ab8-43f9-a458-517f976e6416"/>
    <ds:schemaRef ds:uri="180e0ec4-ef6c-4ce6-99c3-a5f5c6d726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192544-8B74-417F-B8B2-D8E7B3463045}">
  <ds:schemaRefs>
    <ds:schemaRef ds:uri="http://purl.org/dc/elements/1.1/"/>
    <ds:schemaRef ds:uri="http://schemas.microsoft.com/office/2006/metadata/properties"/>
    <ds:schemaRef ds:uri="180e0ec4-ef6c-4ce6-99c3-a5f5c6d726d2"/>
    <ds:schemaRef ds:uri="http://purl.org/dc/terms/"/>
    <ds:schemaRef ds:uri="9aa51604-3ab8-43f9-a458-517f976e64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NJDOE_0921</Template>
  <TotalTime>2665</TotalTime>
  <Words>1197</Words>
  <Application>Microsoft Office PowerPoint</Application>
  <PresentationFormat>Widescreen</PresentationFormat>
  <Paragraphs>228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29</vt:i4>
      </vt:variant>
    </vt:vector>
  </HeadingPairs>
  <TitlesOfParts>
    <vt:vector size="46" baseType="lpstr">
      <vt:lpstr>Arial</vt:lpstr>
      <vt:lpstr>Calibri</vt:lpstr>
      <vt:lpstr>Courier New</vt:lpstr>
      <vt:lpstr>Palatino Linotype</vt:lpstr>
      <vt:lpstr>Roboto</vt:lpstr>
      <vt:lpstr>NDJOE_Main</vt:lpstr>
      <vt:lpstr>NJDOE_TitleSlide</vt:lpstr>
      <vt:lpstr>NJDOE_SectionTitle</vt:lpstr>
      <vt:lpstr>NDJOE_Main</vt:lpstr>
      <vt:lpstr>NJDOE_TitleSlide</vt:lpstr>
      <vt:lpstr>1_NDJOE_Main</vt:lpstr>
      <vt:lpstr>1_NJDOE_SectionTitle</vt:lpstr>
      <vt:lpstr>NJDOE_TitleSlide</vt:lpstr>
      <vt:lpstr>NJDOE_SectionTitle</vt:lpstr>
      <vt:lpstr>NDJOE_Main</vt:lpstr>
      <vt:lpstr>1_NJDOE_TitleSlide</vt:lpstr>
      <vt:lpstr>2_NDJOE_Main</vt:lpstr>
      <vt:lpstr> Elementary and Secondary School Emergency Relief (ESSER) Roundtable Series ARP Homeless: How Schools/Districts are using  ARP ESSER Funding to Assist Students Experiencing Homelessness  </vt:lpstr>
      <vt:lpstr>Agenda </vt:lpstr>
      <vt:lpstr>Using Microsoft Teams</vt:lpstr>
      <vt:lpstr>Greetings/Welcome  Dr. A. Charles Wright Executive Director/Deputy Assistant Commissioner Division of Educational Services </vt:lpstr>
      <vt:lpstr>ARP Homeless: How Schools/Districts are using  ARP ESSER Funding to Assist Students Experiencing Homelessness</vt:lpstr>
      <vt:lpstr>Ms. Tamira Chapman, ARP-HCY Coordinator Office of Supplemental Educational Programs </vt:lpstr>
      <vt:lpstr>About ARP-HCY Funds</vt:lpstr>
      <vt:lpstr> ARP-HCY Funding</vt:lpstr>
      <vt:lpstr>Questions and Contact</vt:lpstr>
      <vt:lpstr> Regional Presentations</vt:lpstr>
      <vt:lpstr> Mr. Alan Ferraro, Region III </vt:lpstr>
      <vt:lpstr>ARP-HCY I / M.O.E.S.C. ~ Region III (1 of 7)</vt:lpstr>
      <vt:lpstr>ARP-HCY I / M.O.E.S.C. ~ Region III (2 of 7)</vt:lpstr>
      <vt:lpstr>ARP-HCY I / M.O.E.S.C. ~ Region III (3 of 7)</vt:lpstr>
      <vt:lpstr>ARP-HCY I / M.O.E.S.C. ~ Region III (4 of 7)</vt:lpstr>
      <vt:lpstr>ARP-HCY I/ M.O.E.S.C. ~ Region III (5 of 7)</vt:lpstr>
      <vt:lpstr>ARP-HCY I / M.O.E.S.C. ~ Region III (6 of 7)</vt:lpstr>
      <vt:lpstr>ARP-HCY II/ M.O.E.S.C. ~ Region III (7 of 7)</vt:lpstr>
      <vt:lpstr>Questions and Contact (MOESC)</vt:lpstr>
      <vt:lpstr>Ms. Jessica Tremble Clifton Public Schools  </vt:lpstr>
      <vt:lpstr>ARP-HCY  Grant Allotment</vt:lpstr>
      <vt:lpstr>Address Areas of Concern</vt:lpstr>
      <vt:lpstr>Address Areas of Concern (cont.)</vt:lpstr>
      <vt:lpstr>Gift Cards</vt:lpstr>
      <vt:lpstr>Gift Cards(cont.)</vt:lpstr>
      <vt:lpstr>Additional Supports</vt:lpstr>
      <vt:lpstr>Personalized Kits</vt:lpstr>
      <vt:lpstr>Questions and Contact (CPS)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Presentation Title Here</dc:title>
  <dc:creator>Klosinski, Ginger</dc:creator>
  <cp:lastModifiedBy>Coe, Clark</cp:lastModifiedBy>
  <cp:revision>100</cp:revision>
  <cp:lastPrinted>2022-11-22T19:41:38Z</cp:lastPrinted>
  <dcterms:created xsi:type="dcterms:W3CDTF">2022-01-11T20:45:18Z</dcterms:created>
  <dcterms:modified xsi:type="dcterms:W3CDTF">2023-02-14T13:51:10Z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0x0101006B0857EA0679F646974BD4BF5487B317</vt:lpwstr>
  </property>
</Properties>
</file>